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7"/>
  </p:notesMasterIdLst>
  <p:handoutMasterIdLst>
    <p:handoutMasterId r:id="rId18"/>
  </p:handoutMasterIdLst>
  <p:sldIdLst>
    <p:sldId id="257" r:id="rId2"/>
    <p:sldId id="343" r:id="rId3"/>
    <p:sldId id="580" r:id="rId4"/>
    <p:sldId id="575" r:id="rId5"/>
    <p:sldId id="581" r:id="rId6"/>
    <p:sldId id="533" r:id="rId7"/>
    <p:sldId id="529" r:id="rId8"/>
    <p:sldId id="584" r:id="rId9"/>
    <p:sldId id="582" r:id="rId10"/>
    <p:sldId id="576" r:id="rId11"/>
    <p:sldId id="534" r:id="rId12"/>
    <p:sldId id="577" r:id="rId13"/>
    <p:sldId id="578" r:id="rId14"/>
    <p:sldId id="361" r:id="rId15"/>
    <p:sldId id="30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46"/>
    <p:restoredTop sz="86371"/>
  </p:normalViewPr>
  <p:slideViewPr>
    <p:cSldViewPr snapToGrid="0" snapToObjects="1">
      <p:cViewPr>
        <p:scale>
          <a:sx n="95" d="100"/>
          <a:sy n="95" d="100"/>
        </p:scale>
        <p:origin x="1448" y="216"/>
      </p:cViewPr>
      <p:guideLst/>
    </p:cSldViewPr>
  </p:slideViewPr>
  <p:notesTextViewPr>
    <p:cViewPr>
      <p:scale>
        <a:sx n="95" d="100"/>
        <a:sy n="9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24F8D6-645F-914D-9D12-6D9E07CDF455}" type="datetimeFigureOut">
              <a:rPr lang="en-US" smtClean="0"/>
              <a:t>9/6/22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7532A9-07A8-AE43-96F9-9FF99FEBB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8190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46497-BDA5-BC48-ADC8-7F36FC4F8C21}" type="datetimeFigureOut">
              <a:rPr lang="en-US" smtClean="0"/>
              <a:t>9/6/22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19BC5-24D6-DC44-855E-FCC735C34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25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6EAD2-C5CC-4B68-BE37-B95A6DD518B0}" type="slidenum">
              <a:rPr lang="zh-TW" altLang="en-US" smtClean="0"/>
              <a:pPr>
                <a:defRPr/>
              </a:pPr>
              <a:t>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36603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19BC5-24D6-DC44-855E-FCC735C34F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054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19BC5-24D6-DC44-855E-FCC735C34F3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014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19BC5-24D6-DC44-855E-FCC735C34F3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56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19BC5-24D6-DC44-855E-FCC735C34F3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924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19BC5-24D6-DC44-855E-FCC735C34F3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071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19BC5-24D6-DC44-855E-FCC735C34F3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6259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19BC5-24D6-DC44-855E-FCC735C34F3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5484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6EAD2-C5CC-4B68-BE37-B95A6DD518B0}" type="slidenum">
              <a:rPr lang="zh-TW" altLang="en-US" smtClean="0"/>
              <a:pPr>
                <a:defRPr/>
              </a:pPr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34659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2438401"/>
            <a:ext cx="12012084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en-US" sz="1800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en-US" sz="1800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en-US" sz="1800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en-US" sz="1800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en-US" sz="1800"/>
            </a:p>
          </p:txBody>
        </p:sp>
      </p:grpSp>
      <p:sp>
        <p:nvSpPr>
          <p:cNvPr id="51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320800" y="1676400"/>
            <a:ext cx="103632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TW" noProof="0"/>
              <a:t>Click to edit Master title style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altLang="zh-TW" noProof="0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1320800" y="6248400"/>
            <a:ext cx="2540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8B2AE6-00BD-8B4E-A0A2-603137D73D15}" type="datetime1">
              <a:rPr lang="en-HK" smtClean="0"/>
              <a:t>6/9/2022</a:t>
            </a:fld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0" y="6248400"/>
            <a:ext cx="38608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44000" y="6248400"/>
            <a:ext cx="2540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2898CB0-1155-2B44-ABFC-24845536A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700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73E9DD-CE1E-A447-BDE1-2034AAF45AF6}" type="datetime1">
              <a:rPr lang="en-HK" smtClean="0"/>
              <a:t>6/9/2022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898CB0-1155-2B44-ABFC-24845536A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3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38733" y="214313"/>
            <a:ext cx="2601384" cy="591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584" y="214313"/>
            <a:ext cx="7600949" cy="591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659EDB-C335-1340-8A01-7DA0988B824C}" type="datetime1">
              <a:rPr lang="en-HK" smtClean="0"/>
              <a:t>6/9/2022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898CB0-1155-2B44-ABFC-24845536A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787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56EE3D-2E88-684E-9A01-7B85C968D41D}" type="datetime1">
              <a:rPr lang="en-HK" smtClean="0"/>
              <a:t>6/9/2022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898CB0-1155-2B44-ABFC-24845536A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982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DB5964-333C-9D48-80C8-B18A21A86161}" type="datetime1">
              <a:rPr lang="en-HK" smtClean="0"/>
              <a:t>6/9/2022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898CB0-1155-2B44-ABFC-24845536A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535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0117" y="2017713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1E2C26-FB4F-4347-8F22-BBC8E9CCDA97}" type="datetime1">
              <a:rPr lang="en-HK" smtClean="0"/>
              <a:t>6/9/2022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898CB0-1155-2B44-ABFC-24845536A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54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0B3126-41B1-B646-878C-65AA08F77BA4}" type="datetime1">
              <a:rPr lang="en-HK" smtClean="0"/>
              <a:t>6/9/2022</a:t>
            </a:fld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898CB0-1155-2B44-ABFC-24845536A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620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8C21B9-2186-2445-8FBD-72C78EE4EEB9}" type="datetime1">
              <a:rPr lang="en-HK" smtClean="0"/>
              <a:t>6/9/2022</a:t>
            </a:fld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898CB0-1155-2B44-ABFC-24845536A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390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B72468-4462-AF42-A07D-C7165520C3C9}" type="datetime1">
              <a:rPr lang="en-HK" smtClean="0"/>
              <a:t>6/9/2022</a:t>
            </a:fld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898CB0-1155-2B44-ABFC-24845536A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52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665F75-EE47-DA45-BBF7-241BABE18CD3}" type="datetime1">
              <a:rPr lang="en-HK" smtClean="0"/>
              <a:t>6/9/2022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898CB0-1155-2B44-ABFC-24845536A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584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A1D98B-AF53-5147-AA16-15030FDEC22C}" type="datetime1">
              <a:rPr lang="en-HK" smtClean="0"/>
              <a:t>6/9/2022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898CB0-1155-2B44-ABFC-24845536A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ltGray">
          <a:xfrm>
            <a:off x="556684" y="1098551"/>
            <a:ext cx="58420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en-US" sz="240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ltGray">
          <a:xfrm>
            <a:off x="1066801" y="1098551"/>
            <a:ext cx="438151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en-US" sz="240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ltGray">
          <a:xfrm>
            <a:off x="721785" y="1520826"/>
            <a:ext cx="563033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en-US" sz="2400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ltGray">
          <a:xfrm>
            <a:off x="1214967" y="1520826"/>
            <a:ext cx="491067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en-US" sz="240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ltGray">
          <a:xfrm>
            <a:off x="169333" y="1447801"/>
            <a:ext cx="747184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en-US" sz="2400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gray">
          <a:xfrm>
            <a:off x="1016000" y="990601"/>
            <a:ext cx="42333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en-US" sz="2400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gray">
          <a:xfrm>
            <a:off x="590551" y="1781175"/>
            <a:ext cx="10968567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en-US" sz="240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534585" y="214314"/>
            <a:ext cx="10390716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  <a:endParaRPr lang="en-US" altLang="zh-TW" dirty="0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76917" y="2017713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</a:t>
            </a:r>
            <a:endParaRPr lang="en-US" altLang="zh-TW" dirty="0"/>
          </a:p>
          <a:p>
            <a:pPr lvl="1"/>
            <a:r>
              <a:rPr lang="zh-TW" altLang="en-US" dirty="0"/>
              <a:t>第二層</a:t>
            </a:r>
            <a:endParaRPr lang="en-US" altLang="zh-TW" dirty="0"/>
          </a:p>
          <a:p>
            <a:pPr lvl="2"/>
            <a:r>
              <a:rPr lang="zh-TW" altLang="en-US" dirty="0"/>
              <a:t>第三層</a:t>
            </a:r>
            <a:endParaRPr lang="en-US" altLang="zh-TW" dirty="0"/>
          </a:p>
          <a:p>
            <a:pPr lvl="3"/>
            <a:r>
              <a:rPr lang="zh-TW" altLang="en-US" dirty="0"/>
              <a:t>第四層</a:t>
            </a:r>
            <a:endParaRPr lang="en-US" altLang="zh-TW" dirty="0"/>
          </a:p>
          <a:p>
            <a:pPr lvl="4"/>
            <a:r>
              <a:rPr lang="zh-TW" altLang="en-US" dirty="0"/>
              <a:t>第五層</a:t>
            </a:r>
            <a:endParaRPr lang="en-US" altLang="zh-TW" dirty="0"/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49400" y="6243638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400">
                <a:latin typeface="Tahoma" panose="020B0604030504040204" pitchFamily="34" charset="0"/>
                <a:ea typeface="PMingLiU" panose="02020500000000000000" pitchFamily="18" charset="-120"/>
              </a:defRPr>
            </a:lvl1pPr>
          </a:lstStyle>
          <a:p>
            <a:fld id="{E2D2059B-08FE-174B-899B-F245749D93C5}" type="datetime1">
              <a:rPr lang="en-HK" smtClean="0"/>
              <a:t>6/9/2022</a:t>
            </a:fld>
            <a:endParaRPr lang="en-US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6800" y="6243638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>
                <a:latin typeface="Tahoma" charset="0"/>
                <a:ea typeface="新細明體" charset="0"/>
              </a:defRPr>
            </a:lvl1pPr>
          </a:lstStyle>
          <a:p>
            <a:endParaRPr lang="en-US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89533" y="6243638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>
                <a:latin typeface="Tahoma" panose="020B0604030504040204" pitchFamily="34" charset="0"/>
                <a:ea typeface="PMingLiU" panose="02020500000000000000" pitchFamily="18" charset="-120"/>
              </a:defRPr>
            </a:lvl1pPr>
          </a:lstStyle>
          <a:p>
            <a:fld id="{82898CB0-1155-2B44-ABFC-24845536A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93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PMingLiU" panose="02020500000000000000" pitchFamily="18" charset="-12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  <a:ea typeface="PMingLiU" panose="02020500000000000000" pitchFamily="18" charset="-120"/>
          <a:cs typeface="新細明體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  <a:ea typeface="PMingLiU" panose="02020500000000000000" pitchFamily="18" charset="-120"/>
          <a:cs typeface="新細明體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  <a:ea typeface="PMingLiU" panose="02020500000000000000" pitchFamily="18" charset="-120"/>
          <a:cs typeface="新細明體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  <a:ea typeface="PMingLiU" panose="02020500000000000000" pitchFamily="18" charset="-120"/>
          <a:cs typeface="新細明體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  <a:ea typeface="新細明體" charset="0"/>
          <a:cs typeface="新細明體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  <a:ea typeface="新細明體" charset="0"/>
          <a:cs typeface="新細明體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  <a:ea typeface="新細明體" charset="0"/>
          <a:cs typeface="新細明體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  <a:ea typeface="新細明體" charset="0"/>
          <a:cs typeface="新細明體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kumimoji="1" sz="2800">
          <a:solidFill>
            <a:schemeClr val="tx1"/>
          </a:solidFill>
          <a:latin typeface="+mn-lt"/>
          <a:ea typeface="PMingLiU" panose="02020500000000000000" pitchFamily="18" charset="-12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charset="2"/>
        <a:buChar char="n"/>
        <a:defRPr kumimoji="1" sz="2400">
          <a:solidFill>
            <a:schemeClr val="tx1"/>
          </a:solidFill>
          <a:latin typeface="+mn-lt"/>
          <a:ea typeface="PMingLiU" panose="02020500000000000000" pitchFamily="18" charset="-12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charset="2"/>
        <a:buChar char="n"/>
        <a:defRPr kumimoji="1" sz="2000">
          <a:solidFill>
            <a:schemeClr val="tx1"/>
          </a:solidFill>
          <a:latin typeface="+mn-lt"/>
          <a:ea typeface="PMingLiU" panose="02020500000000000000" pitchFamily="18" charset="-12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charset="2"/>
        <a:buChar char="n"/>
        <a:defRPr kumimoji="1" sz="2000">
          <a:solidFill>
            <a:schemeClr val="tx1"/>
          </a:solidFill>
          <a:latin typeface="+mn-lt"/>
          <a:ea typeface="PMingLiU" panose="02020500000000000000" pitchFamily="18" charset="-12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2"/>
        <a:buChar char="n"/>
        <a:defRPr kumimoji="1" sz="2000">
          <a:solidFill>
            <a:schemeClr val="tx1"/>
          </a:solidFill>
          <a:latin typeface="+mn-lt"/>
          <a:ea typeface="PMingLiU" panose="02020500000000000000" pitchFamily="18" charset="-12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56522" y="1676400"/>
            <a:ext cx="9740348" cy="1462088"/>
          </a:xfrm>
        </p:spPr>
        <p:txBody>
          <a:bodyPr/>
          <a:lstStyle/>
          <a:p>
            <a:r>
              <a:rPr lang="en-GB" sz="4400" dirty="0"/>
              <a:t>Continuous Social Distance Monitoring in Indoor Space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0" y="3621911"/>
            <a:ext cx="12192000" cy="1752600"/>
          </a:xfrm>
        </p:spPr>
        <p:txBody>
          <a:bodyPr/>
          <a:lstStyle/>
          <a:p>
            <a:r>
              <a:rPr lang="en-GB" b="1" dirty="0"/>
              <a:t>Harry Kai-Ho Chan</a:t>
            </a:r>
            <a:r>
              <a:rPr lang="en-GB" baseline="30000" dirty="0"/>
              <a:t>1</a:t>
            </a:r>
            <a:r>
              <a:rPr lang="en-GB" dirty="0"/>
              <a:t> , Huan Li</a:t>
            </a:r>
            <a:r>
              <a:rPr lang="en-GB" baseline="30000" dirty="0"/>
              <a:t>2</a:t>
            </a:r>
            <a:r>
              <a:rPr lang="en-GB" dirty="0"/>
              <a:t> , Xiao Li</a:t>
            </a:r>
            <a:r>
              <a:rPr lang="en-GB" baseline="30000" dirty="0"/>
              <a:t>1 </a:t>
            </a:r>
            <a:r>
              <a:rPr lang="en-GB" dirty="0"/>
              <a:t>, Hua Lu</a:t>
            </a:r>
            <a:r>
              <a:rPr lang="en-GB" baseline="30000" dirty="0"/>
              <a:t>1</a:t>
            </a:r>
            <a:r>
              <a:rPr lang="en-GB" dirty="0"/>
              <a:t> </a:t>
            </a:r>
          </a:p>
          <a:p>
            <a:r>
              <a:rPr lang="en-GB" sz="2000" baseline="30000" dirty="0"/>
              <a:t>1</a:t>
            </a:r>
            <a:r>
              <a:rPr lang="en-GB" sz="2000" dirty="0"/>
              <a:t>Department of People and Technology, Roskilde University, Denmark</a:t>
            </a:r>
          </a:p>
          <a:p>
            <a:r>
              <a:rPr lang="en-GB" sz="2000" baseline="30000" dirty="0"/>
              <a:t>2</a:t>
            </a:r>
            <a:r>
              <a:rPr lang="en-GB" sz="2000" dirty="0"/>
              <a:t>Department of Computer Science, Aalborg University, Denmark</a:t>
            </a:r>
          </a:p>
        </p:txBody>
      </p:sp>
      <p:sp>
        <p:nvSpPr>
          <p:cNvPr id="5122" name="Rectangle 1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DA35F41-87B0-4282-A4BF-C483AE89560D}" type="slidenum">
              <a:rPr kumimoji="0" lang="zh-TW" altLang="en-US" sz="1400">
                <a:solidFill>
                  <a:schemeClr val="bg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kumimoji="0" lang="en-US" altLang="zh-TW" sz="1400">
              <a:solidFill>
                <a:schemeClr val="bg2"/>
              </a:solidFill>
            </a:endParaRPr>
          </a:p>
        </p:txBody>
      </p:sp>
      <p:pic>
        <p:nvPicPr>
          <p:cNvPr id="9218" name="Picture 2" descr="Roskilde University | World University Rankings | THE">
            <a:extLst>
              <a:ext uri="{FF2B5EF4-FFF2-40B4-BE49-F238E27FC236}">
                <a16:creationId xmlns:a16="http://schemas.microsoft.com/office/drawing/2014/main" id="{16D3D512-41A9-D143-81B8-04F99213C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727" y="50292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Aalborg University Logo (AAU) Download Vector">
            <a:extLst>
              <a:ext uri="{FF2B5EF4-FFF2-40B4-BE49-F238E27FC236}">
                <a16:creationId xmlns:a16="http://schemas.microsoft.com/office/drawing/2014/main" id="{D7F1D8E9-18FB-7843-B9D9-B4B3DBF18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828" y="50292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730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4F2BC-9AA2-1546-9772-E5F888048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C0263-DBED-984A-A895-2C69C23B58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Algorithm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Synthetic Data</a:t>
            </a:r>
          </a:p>
          <a:p>
            <a:pPr lvl="1"/>
            <a:r>
              <a:rPr lang="en-US" dirty="0"/>
              <a:t>Indoor space: 20 floors each contains 141 partitions, 220 doors</a:t>
            </a:r>
          </a:p>
          <a:p>
            <a:pPr lvl="1"/>
            <a:r>
              <a:rPr lang="en-US" dirty="0"/>
              <a:t>Size of each floor: 600m x 600m</a:t>
            </a:r>
          </a:p>
          <a:p>
            <a:pPr lvl="1"/>
            <a:r>
              <a:rPr lang="en-US" dirty="0"/>
              <a:t>Maximum initial diameter of uncertainty region: 4m</a:t>
            </a:r>
          </a:p>
          <a:p>
            <a:pPr lvl="1"/>
            <a:r>
              <a:rPr lang="en-US" dirty="0"/>
              <a:t>Each object updates its location every 5 to 20 seconds</a:t>
            </a:r>
          </a:p>
          <a:p>
            <a:pPr lvl="1"/>
            <a:r>
              <a:rPr lang="en-US" dirty="0"/>
              <a:t>Future prediction interval: 10 seconds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4F406E-E9DA-8C43-987C-76DEF701C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98CB0-1155-2B44-ABFC-24845536A01E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F0BC400-7E08-994F-9474-3F68AE713E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1836400"/>
              </p:ext>
            </p:extLst>
          </p:nvPr>
        </p:nvGraphicFramePr>
        <p:xfrm>
          <a:off x="2657785" y="2240280"/>
          <a:ext cx="8201464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2530">
                  <a:extLst>
                    <a:ext uri="{9D8B030D-6E8A-4147-A177-3AD203B41FA5}">
                      <a16:colId xmlns:a16="http://schemas.microsoft.com/office/drawing/2014/main" val="139045371"/>
                    </a:ext>
                  </a:extLst>
                </a:gridCol>
                <a:gridCol w="2278565">
                  <a:extLst>
                    <a:ext uri="{9D8B030D-6E8A-4147-A177-3AD203B41FA5}">
                      <a16:colId xmlns:a16="http://schemas.microsoft.com/office/drawing/2014/main" val="3674262570"/>
                    </a:ext>
                  </a:extLst>
                </a:gridCol>
                <a:gridCol w="1810369">
                  <a:extLst>
                    <a:ext uri="{9D8B030D-6E8A-4147-A177-3AD203B41FA5}">
                      <a16:colId xmlns:a16="http://schemas.microsoft.com/office/drawing/2014/main" val="11373350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Batch Processing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Query Update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83496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with probability-based pruning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QU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4669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without probability-based pruning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BPM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QUM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67714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3995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3521F-5C6D-126F-F87E-3A9D65868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Result on Synthetic Data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DFF35CC-672C-63DD-1CEE-415722DBF3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21652" y="1902619"/>
            <a:ext cx="4948696" cy="41148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6CA7A4-1877-248A-E2C5-F60921A73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98CB0-1155-2B44-ABFC-24845536A01E}" type="slidenum">
              <a:rPr lang="en-US" smtClean="0"/>
              <a:t>11</a:t>
            </a:fld>
            <a:endParaRPr lang="en-US"/>
          </a:p>
        </p:txBody>
      </p:sp>
      <p:sp>
        <p:nvSpPr>
          <p:cNvPr id="11" name="AutoShape 31">
            <a:extLst>
              <a:ext uri="{FF2B5EF4-FFF2-40B4-BE49-F238E27FC236}">
                <a16:creationId xmlns:a16="http://schemas.microsoft.com/office/drawing/2014/main" id="{F0E00A6B-3CA2-105B-6855-859B155F6B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4585" y="5217575"/>
            <a:ext cx="2485804" cy="799844"/>
          </a:xfrm>
          <a:prstGeom prst="wedgeRoundRectCallout">
            <a:avLst>
              <a:gd name="adj1" fmla="val 69753"/>
              <a:gd name="adj2" fmla="val 4818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000" dirty="0"/>
              <a:t>Varying the number of objects</a:t>
            </a:r>
          </a:p>
        </p:txBody>
      </p:sp>
      <p:sp>
        <p:nvSpPr>
          <p:cNvPr id="12" name="AutoShape 31">
            <a:extLst>
              <a:ext uri="{FF2B5EF4-FFF2-40B4-BE49-F238E27FC236}">
                <a16:creationId xmlns:a16="http://schemas.microsoft.com/office/drawing/2014/main" id="{EA81F142-2799-6044-800D-2EBE26E781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0348" y="2736274"/>
            <a:ext cx="3082262" cy="1462087"/>
          </a:xfrm>
          <a:prstGeom prst="wedgeRoundRectCallout">
            <a:avLst>
              <a:gd name="adj1" fmla="val -55316"/>
              <a:gd name="adj2" fmla="val 71653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000" dirty="0"/>
              <a:t>Our batch processing algorithm is scalable and terminates &lt;1s for 30k objects</a:t>
            </a:r>
          </a:p>
        </p:txBody>
      </p:sp>
    </p:spTree>
    <p:extLst>
      <p:ext uri="{BB962C8B-B14F-4D97-AF65-F5344CB8AC3E}">
        <p14:creationId xmlns:p14="http://schemas.microsoft.com/office/powerpoint/2010/main" val="411008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049A0-D966-074C-89E7-DBA394E82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9DA7A-CD38-6845-A956-00F0F0DF4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Real Dataset</a:t>
            </a:r>
          </a:p>
          <a:p>
            <a:pPr lvl="1"/>
            <a:r>
              <a:rPr lang="en-US" dirty="0"/>
              <a:t>A shopping mall in Hangzhou, China</a:t>
            </a:r>
          </a:p>
          <a:p>
            <a:pPr lvl="1"/>
            <a:r>
              <a:rPr lang="en-US" dirty="0"/>
              <a:t>977 partitions, 1613 doors</a:t>
            </a:r>
          </a:p>
          <a:p>
            <a:pPr lvl="1"/>
            <a:r>
              <a:rPr lang="en-US" dirty="0"/>
              <a:t>7-floor, each around 108m x 80m</a:t>
            </a:r>
          </a:p>
          <a:p>
            <a:pPr lvl="1"/>
            <a:r>
              <a:rPr lang="en-US" dirty="0"/>
              <a:t>680,368 positioning records from 4,412 objects, spanning 24 hours</a:t>
            </a:r>
          </a:p>
          <a:p>
            <a:pPr lvl="1"/>
            <a:r>
              <a:rPr lang="en-US" dirty="0"/>
              <a:t>Each object updates it location every 15 seconds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91FE85-0B01-EB4F-8889-9F7CCA5CF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98CB0-1155-2B44-ABFC-24845536A01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22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47C1C-38C4-904A-B5A2-5F4B99C24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Result on Real Data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8D48F0E-CDC0-6840-960A-7ECC624367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1970" b="11565"/>
          <a:stretch/>
        </p:blipFill>
        <p:spPr>
          <a:xfrm>
            <a:off x="3413762" y="2173807"/>
            <a:ext cx="4751027" cy="417843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C437FA-6C74-A249-BD77-A6233157D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98CB0-1155-2B44-ABFC-24845536A01E}" type="slidenum">
              <a:rPr lang="en-US" smtClean="0"/>
              <a:t>13</a:t>
            </a:fld>
            <a:endParaRPr lang="en-US"/>
          </a:p>
        </p:txBody>
      </p:sp>
      <p:sp>
        <p:nvSpPr>
          <p:cNvPr id="6" name="AutoShape 31">
            <a:extLst>
              <a:ext uri="{FF2B5EF4-FFF2-40B4-BE49-F238E27FC236}">
                <a16:creationId xmlns:a16="http://schemas.microsoft.com/office/drawing/2014/main" id="{D23DDD8E-1735-D34D-B32D-83D357EA4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861" y="5443794"/>
            <a:ext cx="2789256" cy="799844"/>
          </a:xfrm>
          <a:prstGeom prst="wedgeRoundRectCallout">
            <a:avLst>
              <a:gd name="adj1" fmla="val 73137"/>
              <a:gd name="adj2" fmla="val 11853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000" dirty="0"/>
              <a:t>Varying the distance threshold (meter)</a:t>
            </a:r>
          </a:p>
        </p:txBody>
      </p:sp>
      <p:sp>
        <p:nvSpPr>
          <p:cNvPr id="7" name="AutoShape 31">
            <a:extLst>
              <a:ext uri="{FF2B5EF4-FFF2-40B4-BE49-F238E27FC236}">
                <a16:creationId xmlns:a16="http://schemas.microsoft.com/office/drawing/2014/main" id="{810B0892-1952-B546-8504-ABFA0A094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6737" y="2853454"/>
            <a:ext cx="3082262" cy="1102920"/>
          </a:xfrm>
          <a:prstGeom prst="wedgeRoundRectCallout">
            <a:avLst>
              <a:gd name="adj1" fmla="val -61421"/>
              <a:gd name="adj2" fmla="val 60801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000" dirty="0"/>
              <a:t>Longer future prediction intervals incur a higher running time</a:t>
            </a:r>
          </a:p>
        </p:txBody>
      </p:sp>
      <p:sp>
        <p:nvSpPr>
          <p:cNvPr id="8" name="AutoShape 31">
            <a:extLst>
              <a:ext uri="{FF2B5EF4-FFF2-40B4-BE49-F238E27FC236}">
                <a16:creationId xmlns:a16="http://schemas.microsoft.com/office/drawing/2014/main" id="{9CF4291A-018F-6746-80AD-B378B06635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6737" y="4554102"/>
            <a:ext cx="3082262" cy="1462086"/>
          </a:xfrm>
          <a:prstGeom prst="wedgeRoundRectCallout">
            <a:avLst>
              <a:gd name="adj1" fmla="val -61638"/>
              <a:gd name="adj2" fmla="val -19786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000" dirty="0"/>
              <a:t>In general, running times of all settings are insensitive to the distance threshold</a:t>
            </a:r>
          </a:p>
        </p:txBody>
      </p:sp>
      <p:sp>
        <p:nvSpPr>
          <p:cNvPr id="9" name="AutoShape 31">
            <a:extLst>
              <a:ext uri="{FF2B5EF4-FFF2-40B4-BE49-F238E27FC236}">
                <a16:creationId xmlns:a16="http://schemas.microsoft.com/office/drawing/2014/main" id="{2FD5A6A0-12D1-BC49-AF83-6F70428B8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37" y="2457177"/>
            <a:ext cx="2589303" cy="1185434"/>
          </a:xfrm>
          <a:prstGeom prst="wedgeRoundRectCallout">
            <a:avLst>
              <a:gd name="adj1" fmla="val 66485"/>
              <a:gd name="adj2" fmla="val -38416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000" b="1" dirty="0"/>
              <a:t>BP</a:t>
            </a:r>
            <a:r>
              <a:rPr lang="en-US" sz="2000" dirty="0"/>
              <a:t> with different length of future prediction intervals</a:t>
            </a:r>
          </a:p>
        </p:txBody>
      </p:sp>
    </p:spTree>
    <p:extLst>
      <p:ext uri="{BB962C8B-B14F-4D97-AF65-F5344CB8AC3E}">
        <p14:creationId xmlns:p14="http://schemas.microsoft.com/office/powerpoint/2010/main" val="251983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DA85D-2413-7642-AC75-39F12991D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Conclusion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718BA2-E387-6C44-ACD2-ABD4BFE8D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98CB0-1155-2B44-ABFC-24845536A01E}" type="slidenum">
              <a:rPr lang="en-US" smtClean="0"/>
              <a:t>14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386EB-2B8D-DB45-A58F-CA259DAA90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Continuous indoor social distance monitoring (SDM)</a:t>
            </a:r>
            <a:endParaRPr lang="en-DK" dirty="0"/>
          </a:p>
          <a:p>
            <a:pPr lvl="1"/>
            <a:r>
              <a:rPr lang="en-US" altLang="zh-TW" dirty="0"/>
              <a:t>Monitors and predicts the distances between object pairs</a:t>
            </a:r>
          </a:p>
          <a:p>
            <a:pPr lvl="1"/>
            <a:r>
              <a:rPr lang="en-US" altLang="zh-TW" dirty="0"/>
              <a:t>Finds those pairs that will be in close contact soon</a:t>
            </a:r>
          </a:p>
          <a:p>
            <a:r>
              <a:rPr lang="en-DK"/>
              <a:t>Developed </a:t>
            </a:r>
            <a:r>
              <a:rPr lang="en-US" dirty="0"/>
              <a:t>framework and algorithms to update the results</a:t>
            </a:r>
          </a:p>
          <a:p>
            <a:pPr lvl="1"/>
            <a:r>
              <a:rPr lang="en-US" dirty="0"/>
              <a:t>In an online setting</a:t>
            </a:r>
          </a:p>
          <a:p>
            <a:r>
              <a:rPr lang="en-DK"/>
              <a:t>Future Direction</a:t>
            </a:r>
            <a:r>
              <a:rPr lang="en-US" dirty="0"/>
              <a:t>s</a:t>
            </a:r>
            <a:endParaRPr lang="en-DK" dirty="0"/>
          </a:p>
          <a:p>
            <a:pPr lvl="1"/>
            <a:r>
              <a:rPr lang="en-US" dirty="0"/>
              <a:t>Derive a tailor-made distance threshold for each room</a:t>
            </a:r>
          </a:p>
          <a:p>
            <a:pPr lvl="1"/>
            <a:r>
              <a:rPr lang="en-US" dirty="0"/>
              <a:t>Extend the framework to provide alternative route suggestions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695388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Q &amp; A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SzTx/>
              <a:buFont typeface="Wingdings" pitchFamily="2" charset="2"/>
              <a:buChar char="§"/>
            </a:pPr>
            <a:endParaRPr lang="en-US" altLang="zh-TW" dirty="0"/>
          </a:p>
        </p:txBody>
      </p:sp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F9B2505-FBFD-4F10-821A-812F778004E0}" type="slidenum">
              <a:rPr kumimoji="0" lang="zh-TW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kumimoji="0" lang="en-US" altLang="zh-TW" sz="1400"/>
          </a:p>
        </p:txBody>
      </p:sp>
    </p:spTree>
    <p:extLst>
      <p:ext uri="{BB962C8B-B14F-4D97-AF65-F5344CB8AC3E}">
        <p14:creationId xmlns:p14="http://schemas.microsoft.com/office/powerpoint/2010/main" val="2940534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65CFD-581F-9E4A-BF43-71062F507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Introduction</a:t>
            </a:r>
            <a:endParaRPr lang="en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A40CB-FDA4-4445-8704-E2FE6ED6AA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Suppose I am visiting a museum...</a:t>
            </a:r>
          </a:p>
          <a:p>
            <a:r>
              <a:rPr lang="en-US" dirty="0"/>
              <a:t>However, I have to maintain </a:t>
            </a:r>
            <a:r>
              <a:rPr lang="en-US" b="1" dirty="0"/>
              <a:t>social distance </a:t>
            </a:r>
            <a:r>
              <a:rPr lang="en-US" dirty="0"/>
              <a:t>with others</a:t>
            </a:r>
            <a:endParaRPr lang="en-DK" dirty="0"/>
          </a:p>
          <a:p>
            <a:endParaRPr lang="en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DF673E-3E6D-1F41-8C9B-20C61D6BB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</p:spPr>
        <p:txBody>
          <a:bodyPr wrap="square" anchor="b">
            <a:normAutofit/>
          </a:bodyPr>
          <a:lstStyle/>
          <a:p>
            <a:pPr>
              <a:spcAft>
                <a:spcPts val="600"/>
              </a:spcAft>
            </a:pPr>
            <a:fld id="{82898CB0-1155-2B44-ABFC-24845536A01E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pic>
        <p:nvPicPr>
          <p:cNvPr id="1028" name="Picture 4" descr="8 Things Not to Miss at Hong Kong's new M+ Museum - Discovery">
            <a:extLst>
              <a:ext uri="{FF2B5EF4-FFF2-40B4-BE49-F238E27FC236}">
                <a16:creationId xmlns:a16="http://schemas.microsoft.com/office/drawing/2014/main" id="{617E3990-EBBD-D941-8B84-FBBDEF9A6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301" y="2188451"/>
            <a:ext cx="5080000" cy="321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utoShape 31">
            <a:extLst>
              <a:ext uri="{FF2B5EF4-FFF2-40B4-BE49-F238E27FC236}">
                <a16:creationId xmlns:a16="http://schemas.microsoft.com/office/drawing/2014/main" id="{0AF14226-129F-D643-A126-CAF8120EF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095" y="4247068"/>
            <a:ext cx="3040280" cy="757964"/>
          </a:xfrm>
          <a:prstGeom prst="wedgeRoundRectCallout">
            <a:avLst>
              <a:gd name="adj1" fmla="val -1483"/>
              <a:gd name="adj2" fmla="val -94528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TW" sz="2000" dirty="0"/>
              <a:t>keep at least 1-2 meters between people</a:t>
            </a:r>
            <a:endParaRPr lang="zh-TW" altLang="en-US" sz="2000" dirty="0"/>
          </a:p>
        </p:txBody>
      </p:sp>
      <p:sp>
        <p:nvSpPr>
          <p:cNvPr id="14" name="AutoShape 31">
            <a:extLst>
              <a:ext uri="{FF2B5EF4-FFF2-40B4-BE49-F238E27FC236}">
                <a16:creationId xmlns:a16="http://schemas.microsoft.com/office/drawing/2014/main" id="{08DE226D-854B-A44C-B433-1E38534CC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0783" y="4247068"/>
            <a:ext cx="2760110" cy="518323"/>
          </a:xfrm>
          <a:prstGeom prst="wedgeRoundRectCallout">
            <a:avLst>
              <a:gd name="adj1" fmla="val -56504"/>
              <a:gd name="adj2" fmla="val -2271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TW" sz="2000" dirty="0"/>
              <a:t>COVID-19 precaution</a:t>
            </a:r>
            <a:endParaRPr lang="zh-TW" altLang="en-US" sz="2000" dirty="0"/>
          </a:p>
        </p:txBody>
      </p:sp>
      <p:sp>
        <p:nvSpPr>
          <p:cNvPr id="13" name="AutoShape 31">
            <a:extLst>
              <a:ext uri="{FF2B5EF4-FFF2-40B4-BE49-F238E27FC236}">
                <a16:creationId xmlns:a16="http://schemas.microsoft.com/office/drawing/2014/main" id="{134087F0-C231-3446-A4BC-207D8A7309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0783" y="4765391"/>
            <a:ext cx="2760110" cy="518323"/>
          </a:xfrm>
          <a:prstGeom prst="wedgeRoundRectCallout">
            <a:avLst>
              <a:gd name="adj1" fmla="val -62115"/>
              <a:gd name="adj2" fmla="val -54698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TW" sz="2000" dirty="0"/>
              <a:t>Government policy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42690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4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65CFD-581F-9E4A-BF43-71062F507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Introduction</a:t>
            </a:r>
            <a:endParaRPr lang="en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DF673E-3E6D-1F41-8C9B-20C61D6BB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</p:spPr>
        <p:txBody>
          <a:bodyPr wrap="square" anchor="b">
            <a:normAutofit/>
          </a:bodyPr>
          <a:lstStyle/>
          <a:p>
            <a:pPr>
              <a:spcAft>
                <a:spcPts val="600"/>
              </a:spcAft>
            </a:pPr>
            <a:fld id="{82898CB0-1155-2B44-ABFC-24845536A01E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grpSp>
        <p:nvGrpSpPr>
          <p:cNvPr id="6" name="群組 58">
            <a:extLst>
              <a:ext uri="{FF2B5EF4-FFF2-40B4-BE49-F238E27FC236}">
                <a16:creationId xmlns:a16="http://schemas.microsoft.com/office/drawing/2014/main" id="{AA486FAB-2EBF-AC4D-95A4-4FE103903373}"/>
              </a:ext>
            </a:extLst>
          </p:cNvPr>
          <p:cNvGrpSpPr/>
          <p:nvPr/>
        </p:nvGrpSpPr>
        <p:grpSpPr>
          <a:xfrm>
            <a:off x="1319511" y="4809443"/>
            <a:ext cx="514812" cy="1122136"/>
            <a:chOff x="2467628" y="3089539"/>
            <a:chExt cx="295290" cy="643644"/>
          </a:xfrm>
        </p:grpSpPr>
        <p:sp>
          <p:nvSpPr>
            <p:cNvPr id="7" name="Oval 29">
              <a:extLst>
                <a:ext uri="{FF2B5EF4-FFF2-40B4-BE49-F238E27FC236}">
                  <a16:creationId xmlns:a16="http://schemas.microsoft.com/office/drawing/2014/main" id="{D4A433C2-ACF6-E84A-9061-20DA25A76567}"/>
                </a:ext>
              </a:extLst>
            </p:cNvPr>
            <p:cNvSpPr/>
            <p:nvPr/>
          </p:nvSpPr>
          <p:spPr>
            <a:xfrm>
              <a:off x="2473358" y="3089539"/>
              <a:ext cx="274320" cy="27432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直線接點 60">
              <a:extLst>
                <a:ext uri="{FF2B5EF4-FFF2-40B4-BE49-F238E27FC236}">
                  <a16:creationId xmlns:a16="http://schemas.microsoft.com/office/drawing/2014/main" id="{48BB4398-14C3-E04C-9F4A-4052EF8C6C69}"/>
                </a:ext>
              </a:extLst>
            </p:cNvPr>
            <p:cNvCxnSpPr>
              <a:stCxn id="7" idx="4"/>
            </p:cNvCxnSpPr>
            <p:nvPr/>
          </p:nvCxnSpPr>
          <p:spPr>
            <a:xfrm>
              <a:off x="2610518" y="3363859"/>
              <a:ext cx="0" cy="20011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直線接點 61">
              <a:extLst>
                <a:ext uri="{FF2B5EF4-FFF2-40B4-BE49-F238E27FC236}">
                  <a16:creationId xmlns:a16="http://schemas.microsoft.com/office/drawing/2014/main" id="{877B7576-1E77-A64D-A5C4-E345847688F0}"/>
                </a:ext>
              </a:extLst>
            </p:cNvPr>
            <p:cNvCxnSpPr/>
            <p:nvPr/>
          </p:nvCxnSpPr>
          <p:spPr>
            <a:xfrm flipH="1">
              <a:off x="2467628" y="3401065"/>
              <a:ext cx="142890" cy="8460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直線接點 62">
              <a:extLst>
                <a:ext uri="{FF2B5EF4-FFF2-40B4-BE49-F238E27FC236}">
                  <a16:creationId xmlns:a16="http://schemas.microsoft.com/office/drawing/2014/main" id="{ED982248-50D6-264F-91E2-A1CF71E2B003}"/>
                </a:ext>
              </a:extLst>
            </p:cNvPr>
            <p:cNvCxnSpPr/>
            <p:nvPr/>
          </p:nvCxnSpPr>
          <p:spPr>
            <a:xfrm flipH="1">
              <a:off x="2467628" y="3563977"/>
              <a:ext cx="137160" cy="16920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直線接點 63">
              <a:extLst>
                <a:ext uri="{FF2B5EF4-FFF2-40B4-BE49-F238E27FC236}">
                  <a16:creationId xmlns:a16="http://schemas.microsoft.com/office/drawing/2014/main" id="{AEBD715B-9195-184E-A3DA-2B1364E2A1B5}"/>
                </a:ext>
              </a:extLst>
            </p:cNvPr>
            <p:cNvCxnSpPr/>
            <p:nvPr/>
          </p:nvCxnSpPr>
          <p:spPr>
            <a:xfrm>
              <a:off x="2625758" y="3553465"/>
              <a:ext cx="137160" cy="16920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線接點 64">
              <a:extLst>
                <a:ext uri="{FF2B5EF4-FFF2-40B4-BE49-F238E27FC236}">
                  <a16:creationId xmlns:a16="http://schemas.microsoft.com/office/drawing/2014/main" id="{E7EB48DA-257D-3F4E-A8A8-6E178DACD00C}"/>
                </a:ext>
              </a:extLst>
            </p:cNvPr>
            <p:cNvCxnSpPr/>
            <p:nvPr/>
          </p:nvCxnSpPr>
          <p:spPr>
            <a:xfrm>
              <a:off x="2615141" y="3418620"/>
              <a:ext cx="132537" cy="452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064FEC0C-28B9-B244-93B3-F4E0BF5D5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7676" y="2163495"/>
            <a:ext cx="6117625" cy="3819634"/>
          </a:xfrm>
          <a:prstGeom prst="rect">
            <a:avLst/>
          </a:prstGeom>
        </p:spPr>
      </p:pic>
      <p:pic>
        <p:nvPicPr>
          <p:cNvPr id="18" name="图形 2" descr="智能手机 纯色填充">
            <a:extLst>
              <a:ext uri="{FF2B5EF4-FFF2-40B4-BE49-F238E27FC236}">
                <a16:creationId xmlns:a16="http://schemas.microsoft.com/office/drawing/2014/main" id="{96BE3A22-8007-8149-8987-D808291FF5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1807752" y="4863615"/>
            <a:ext cx="981067" cy="754642"/>
          </a:xfrm>
          <a:prstGeom prst="rect">
            <a:avLst/>
          </a:prstGeom>
        </p:spPr>
      </p:pic>
      <p:sp>
        <p:nvSpPr>
          <p:cNvPr id="19" name="AutoShape 31">
            <a:extLst>
              <a:ext uri="{FF2B5EF4-FFF2-40B4-BE49-F238E27FC236}">
                <a16:creationId xmlns:a16="http://schemas.microsoft.com/office/drawing/2014/main" id="{25BFF6B2-2EFA-844F-A141-5564C51AB8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4585" y="3429000"/>
            <a:ext cx="3979950" cy="1093303"/>
          </a:xfrm>
          <a:prstGeom prst="wedgeRoundRectCallout">
            <a:avLst>
              <a:gd name="adj1" fmla="val -29246"/>
              <a:gd name="adj2" fmla="val 75723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TW" sz="2000" b="1" dirty="0"/>
              <a:t>social distance monitoring</a:t>
            </a:r>
            <a:r>
              <a:rPr lang="en-US" altLang="zh-TW" sz="2000" dirty="0"/>
              <a:t> is integrated into the guide app of the museum</a:t>
            </a:r>
            <a:endParaRPr lang="zh-TW" altLang="en-US" sz="200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D0157E1-799A-1C49-839C-86A3413C46BB}"/>
              </a:ext>
            </a:extLst>
          </p:cNvPr>
          <p:cNvSpPr>
            <a:spLocks noChangeAspect="1"/>
          </p:cNvSpPr>
          <p:nvPr/>
        </p:nvSpPr>
        <p:spPr>
          <a:xfrm flipH="1">
            <a:off x="6105502" y="4675229"/>
            <a:ext cx="188386" cy="18838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A2F440C-7E3F-FF4C-BE82-88A43B3ACB97}"/>
              </a:ext>
            </a:extLst>
          </p:cNvPr>
          <p:cNvSpPr>
            <a:spLocks noChangeAspect="1"/>
          </p:cNvSpPr>
          <p:nvPr/>
        </p:nvSpPr>
        <p:spPr>
          <a:xfrm flipH="1">
            <a:off x="6977127" y="3391110"/>
            <a:ext cx="188386" cy="18838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DAB2603-68F5-9341-B975-4D2D3658358C}"/>
              </a:ext>
            </a:extLst>
          </p:cNvPr>
          <p:cNvSpPr>
            <a:spLocks noChangeAspect="1"/>
          </p:cNvSpPr>
          <p:nvPr/>
        </p:nvSpPr>
        <p:spPr>
          <a:xfrm flipH="1">
            <a:off x="6788741" y="5486434"/>
            <a:ext cx="188386" cy="18838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AF1FAE3-5E27-B342-A445-7E3AD84E266D}"/>
              </a:ext>
            </a:extLst>
          </p:cNvPr>
          <p:cNvSpPr>
            <a:spLocks noChangeAspect="1"/>
          </p:cNvSpPr>
          <p:nvPr/>
        </p:nvSpPr>
        <p:spPr>
          <a:xfrm flipH="1">
            <a:off x="7524202" y="5669517"/>
            <a:ext cx="188386" cy="18838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AB06E61-D106-DB4F-B2B4-3771B3CA4525}"/>
              </a:ext>
            </a:extLst>
          </p:cNvPr>
          <p:cNvSpPr>
            <a:spLocks noChangeAspect="1"/>
          </p:cNvSpPr>
          <p:nvPr/>
        </p:nvSpPr>
        <p:spPr>
          <a:xfrm flipH="1">
            <a:off x="10339576" y="4824450"/>
            <a:ext cx="188386" cy="18838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8CA844B-8953-CF45-B4BC-930A4F91A20D}"/>
              </a:ext>
            </a:extLst>
          </p:cNvPr>
          <p:cNvSpPr>
            <a:spLocks noChangeAspect="1"/>
          </p:cNvSpPr>
          <p:nvPr/>
        </p:nvSpPr>
        <p:spPr>
          <a:xfrm flipH="1">
            <a:off x="9702960" y="5500059"/>
            <a:ext cx="188386" cy="18838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3E9D2D0-7EB5-7E4D-AFCE-D88B91025D8F}"/>
              </a:ext>
            </a:extLst>
          </p:cNvPr>
          <p:cNvSpPr>
            <a:spLocks noChangeAspect="1"/>
          </p:cNvSpPr>
          <p:nvPr/>
        </p:nvSpPr>
        <p:spPr>
          <a:xfrm flipH="1">
            <a:off x="9797153" y="3296917"/>
            <a:ext cx="188386" cy="18838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9" name="AutoShape 31">
            <a:extLst>
              <a:ext uri="{FF2B5EF4-FFF2-40B4-BE49-F238E27FC236}">
                <a16:creationId xmlns:a16="http://schemas.microsoft.com/office/drawing/2014/main" id="{AEF9D386-8795-FE46-929A-B53D08E537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4585" y="2163495"/>
            <a:ext cx="3979950" cy="1133422"/>
          </a:xfrm>
          <a:prstGeom prst="wedgeRoundRectCallout">
            <a:avLst>
              <a:gd name="adj1" fmla="val -23825"/>
              <a:gd name="adj2" fmla="val 56010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TW" sz="2000" dirty="0"/>
              <a:t>help me (and other visitors) to maintain proper social distancing while visiting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8884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C6D9E-3F39-B448-8B28-CB8428890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Definition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1D9836-EB57-A840-A859-10F5CD73D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98CB0-1155-2B44-ABFC-24845536A01E}" type="slidenum">
              <a:rPr lang="en-US" smtClean="0"/>
              <a:t>4</a:t>
            </a:fld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5BFA3B4-D03F-3E4B-9E99-E0BF0E05B8A7}"/>
              </a:ext>
            </a:extLst>
          </p:cNvPr>
          <p:cNvGrpSpPr/>
          <p:nvPr/>
        </p:nvGrpSpPr>
        <p:grpSpPr>
          <a:xfrm>
            <a:off x="2403995" y="2145260"/>
            <a:ext cx="7499862" cy="3667215"/>
            <a:chOff x="2403995" y="2145260"/>
            <a:chExt cx="7499862" cy="366721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E22DE4E-8C6F-914F-9825-AEB9C634EDCA}"/>
                </a:ext>
              </a:extLst>
            </p:cNvPr>
            <p:cNvSpPr/>
            <p:nvPr/>
          </p:nvSpPr>
          <p:spPr>
            <a:xfrm>
              <a:off x="2558704" y="2226947"/>
              <a:ext cx="1412823" cy="2066502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5460692-327D-C446-AAD5-37017A78404D}"/>
                </a:ext>
              </a:extLst>
            </p:cNvPr>
            <p:cNvSpPr/>
            <p:nvPr/>
          </p:nvSpPr>
          <p:spPr>
            <a:xfrm>
              <a:off x="2558705" y="4293450"/>
              <a:ext cx="1409840" cy="1411216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7F3B0D-249A-6A40-A251-8EC2C986033D}"/>
                </a:ext>
              </a:extLst>
            </p:cNvPr>
            <p:cNvSpPr/>
            <p:nvPr/>
          </p:nvSpPr>
          <p:spPr>
            <a:xfrm>
              <a:off x="7355806" y="2224794"/>
              <a:ext cx="2355478" cy="2438400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DF231A0-270F-8E4A-9A35-2132CBBA860F}"/>
                </a:ext>
              </a:extLst>
            </p:cNvPr>
            <p:cNvSpPr/>
            <p:nvPr/>
          </p:nvSpPr>
          <p:spPr>
            <a:xfrm>
              <a:off x="3975867" y="2226947"/>
              <a:ext cx="5735417" cy="3477718"/>
            </a:xfrm>
            <a:prstGeom prst="rect">
              <a:avLst/>
            </a:prstGeom>
            <a:no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6B518D6-2D16-724A-9926-ECABF355C4FA}"/>
                </a:ext>
              </a:extLst>
            </p:cNvPr>
            <p:cNvSpPr txBox="1"/>
            <p:nvPr/>
          </p:nvSpPr>
          <p:spPr>
            <a:xfrm>
              <a:off x="2403995" y="5314299"/>
              <a:ext cx="6918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i="1" dirty="0">
                  <a:latin typeface="Times New Roman" charset="0"/>
                  <a:ea typeface="Times New Roman" charset="0"/>
                  <a:cs typeface="Times New Roman" charset="0"/>
                </a:rPr>
                <a:t>v</a:t>
              </a:r>
              <a:r>
                <a:rPr lang="en-US" altLang="zh-TW" baseline="-25000" dirty="0">
                  <a:latin typeface="Times New Roman" charset="0"/>
                  <a:ea typeface="Times New Roman" charset="0"/>
                  <a:cs typeface="Times New Roman" charset="0"/>
                </a:rPr>
                <a:t>1</a:t>
              </a:r>
              <a:endParaRPr lang="en-US" baseline="-250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E7E997D-79C1-4A4A-B441-4F1F02F1E759}"/>
                </a:ext>
              </a:extLst>
            </p:cNvPr>
            <p:cNvSpPr txBox="1"/>
            <p:nvPr/>
          </p:nvSpPr>
          <p:spPr>
            <a:xfrm>
              <a:off x="2579656" y="2249248"/>
              <a:ext cx="4564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i="1" dirty="0">
                  <a:latin typeface="Times New Roman" charset="0"/>
                  <a:ea typeface="Times New Roman" charset="0"/>
                  <a:cs typeface="Times New Roman" charset="0"/>
                </a:rPr>
                <a:t>v</a:t>
              </a:r>
              <a:r>
                <a:rPr lang="en-US" altLang="zh-TW" baseline="-25000" dirty="0">
                  <a:latin typeface="Times New Roman" charset="0"/>
                  <a:ea typeface="Times New Roman" charset="0"/>
                  <a:cs typeface="Times New Roman" charset="0"/>
                </a:rPr>
                <a:t>2</a:t>
              </a:r>
              <a:endParaRPr lang="en-US" baseline="-250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C26BD3E-B29C-7548-9EFE-BFA28DC727D5}"/>
                </a:ext>
              </a:extLst>
            </p:cNvPr>
            <p:cNvSpPr txBox="1"/>
            <p:nvPr/>
          </p:nvSpPr>
          <p:spPr>
            <a:xfrm>
              <a:off x="5877003" y="5254652"/>
              <a:ext cx="6918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i="1" dirty="0">
                  <a:latin typeface="Times New Roman" charset="0"/>
                  <a:ea typeface="Times New Roman" charset="0"/>
                  <a:cs typeface="Times New Roman" charset="0"/>
                </a:rPr>
                <a:t>v</a:t>
              </a:r>
              <a:r>
                <a:rPr lang="en-US" altLang="zh-TW" baseline="-25000" dirty="0">
                  <a:latin typeface="Times New Roman" charset="0"/>
                  <a:ea typeface="Times New Roman" charset="0"/>
                  <a:cs typeface="Times New Roman" charset="0"/>
                </a:rPr>
                <a:t>3</a:t>
              </a:r>
              <a:endParaRPr lang="en-US" baseline="-250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3790B53-281F-274C-A451-5AFDB1EC7777}"/>
                </a:ext>
              </a:extLst>
            </p:cNvPr>
            <p:cNvSpPr txBox="1"/>
            <p:nvPr/>
          </p:nvSpPr>
          <p:spPr>
            <a:xfrm>
              <a:off x="3230278" y="3126177"/>
              <a:ext cx="6918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i="1" dirty="0">
                  <a:latin typeface="Times New Roman" charset="0"/>
                  <a:ea typeface="Times New Roman" charset="0"/>
                  <a:cs typeface="Times New Roman" charset="0"/>
                </a:rPr>
                <a:t>o</a:t>
              </a:r>
              <a:r>
                <a:rPr lang="en-US" altLang="zh-TW" sz="2400" baseline="-25000" dirty="0">
                  <a:latin typeface="Times New Roman" charset="0"/>
                  <a:ea typeface="Times New Roman" charset="0"/>
                  <a:cs typeface="Times New Roman" charset="0"/>
                </a:rPr>
                <a:t>1</a:t>
              </a:r>
              <a:endParaRPr lang="en-US" sz="2400" baseline="-250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6AF3B56-0C45-FF42-BB48-70C2F5C03830}"/>
                </a:ext>
              </a:extLst>
            </p:cNvPr>
            <p:cNvSpPr txBox="1"/>
            <p:nvPr/>
          </p:nvSpPr>
          <p:spPr>
            <a:xfrm>
              <a:off x="2648865" y="4338039"/>
              <a:ext cx="3872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i="1" dirty="0">
                  <a:latin typeface="Times New Roman" charset="0"/>
                  <a:ea typeface="Times New Roman" charset="0"/>
                  <a:cs typeface="Times New Roman" charset="0"/>
                </a:rPr>
                <a:t>d</a:t>
              </a:r>
              <a:r>
                <a:rPr lang="en-US" altLang="zh-TW" baseline="-25000" dirty="0">
                  <a:latin typeface="Times New Roman" charset="0"/>
                  <a:ea typeface="Times New Roman" charset="0"/>
                  <a:cs typeface="Times New Roman" charset="0"/>
                </a:rPr>
                <a:t>1</a:t>
              </a:r>
              <a:endParaRPr lang="en-US" baseline="-250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24C2150-C56B-2340-8F5C-CBB33CBB4D13}"/>
                </a:ext>
              </a:extLst>
            </p:cNvPr>
            <p:cNvSpPr txBox="1"/>
            <p:nvPr/>
          </p:nvSpPr>
          <p:spPr>
            <a:xfrm>
              <a:off x="3551741" y="4423214"/>
              <a:ext cx="3872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i="1" dirty="0">
                  <a:latin typeface="Times New Roman" charset="0"/>
                  <a:ea typeface="Times New Roman" charset="0"/>
                  <a:cs typeface="Times New Roman" charset="0"/>
                </a:rPr>
                <a:t>d</a:t>
              </a:r>
              <a:r>
                <a:rPr lang="en-US" altLang="zh-TW" baseline="-25000" dirty="0">
                  <a:latin typeface="Times New Roman" charset="0"/>
                  <a:ea typeface="Times New Roman" charset="0"/>
                  <a:cs typeface="Times New Roman" charset="0"/>
                </a:rPr>
                <a:t>2</a:t>
              </a:r>
              <a:endParaRPr lang="en-US" baseline="-250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25B2473-0794-B646-86E0-3527CFFF16B6}"/>
                </a:ext>
              </a:extLst>
            </p:cNvPr>
            <p:cNvSpPr txBox="1"/>
            <p:nvPr/>
          </p:nvSpPr>
          <p:spPr>
            <a:xfrm>
              <a:off x="5551282" y="5251683"/>
              <a:ext cx="4138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i="1" dirty="0">
                  <a:latin typeface="Times New Roman" charset="0"/>
                  <a:ea typeface="Times New Roman" charset="0"/>
                  <a:cs typeface="Times New Roman" charset="0"/>
                </a:rPr>
                <a:t>d</a:t>
              </a:r>
              <a:r>
                <a:rPr lang="en-US" altLang="zh-TW" baseline="-25000" dirty="0">
                  <a:latin typeface="Times New Roman" charset="0"/>
                  <a:ea typeface="Times New Roman" charset="0"/>
                  <a:cs typeface="Times New Roman" charset="0"/>
                </a:rPr>
                <a:t>3</a:t>
              </a:r>
              <a:endParaRPr lang="en-US" baseline="-250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F4BE0F8-CF24-DB48-824C-1FB5A7F41988}"/>
                </a:ext>
              </a:extLst>
            </p:cNvPr>
            <p:cNvSpPr/>
            <p:nvPr/>
          </p:nvSpPr>
          <p:spPr>
            <a:xfrm>
              <a:off x="6447811" y="4672839"/>
              <a:ext cx="3263474" cy="1031826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973CBAC-AB91-D44C-A9CF-33C07591FEF0}"/>
                </a:ext>
              </a:extLst>
            </p:cNvPr>
            <p:cNvSpPr txBox="1"/>
            <p:nvPr/>
          </p:nvSpPr>
          <p:spPr>
            <a:xfrm>
              <a:off x="4930511" y="3494734"/>
              <a:ext cx="5261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i="1" dirty="0">
                  <a:latin typeface="Times New Roman" charset="0"/>
                  <a:ea typeface="Times New Roman" charset="0"/>
                  <a:cs typeface="Times New Roman" charset="0"/>
                </a:rPr>
                <a:t>o</a:t>
              </a:r>
              <a:r>
                <a:rPr lang="en-US" altLang="zh-TW" sz="2400" baseline="-25000" dirty="0">
                  <a:latin typeface="Times New Roman" charset="0"/>
                  <a:ea typeface="Times New Roman" charset="0"/>
                  <a:cs typeface="Times New Roman" charset="0"/>
                </a:rPr>
                <a:t>2</a:t>
              </a:r>
              <a:endParaRPr lang="en-US" sz="2400" baseline="-250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F1A8A67-03A3-8D4E-AA56-842275FDDB3E}"/>
                </a:ext>
              </a:extLst>
            </p:cNvPr>
            <p:cNvSpPr txBox="1"/>
            <p:nvPr/>
          </p:nvSpPr>
          <p:spPr>
            <a:xfrm>
              <a:off x="6648942" y="4213814"/>
              <a:ext cx="4996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i="1" dirty="0">
                  <a:latin typeface="Times New Roman" charset="0"/>
                  <a:ea typeface="Times New Roman" charset="0"/>
                  <a:cs typeface="Times New Roman" charset="0"/>
                </a:rPr>
                <a:t>d</a:t>
              </a:r>
              <a:r>
                <a:rPr lang="en-US" altLang="zh-TW" baseline="-25000" dirty="0">
                  <a:latin typeface="Times New Roman" charset="0"/>
                  <a:ea typeface="Times New Roman" charset="0"/>
                  <a:cs typeface="Times New Roman" charset="0"/>
                </a:rPr>
                <a:t>5</a:t>
              </a:r>
              <a:endParaRPr lang="en-US" baseline="-250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E6C7E78-BF66-1940-92C9-62009CE97E15}"/>
                </a:ext>
              </a:extLst>
            </p:cNvPr>
            <p:cNvSpPr txBox="1"/>
            <p:nvPr/>
          </p:nvSpPr>
          <p:spPr>
            <a:xfrm>
              <a:off x="6487806" y="5204572"/>
              <a:ext cx="4732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i="1" dirty="0">
                  <a:latin typeface="Times New Roman" charset="0"/>
                  <a:ea typeface="Times New Roman" charset="0"/>
                  <a:cs typeface="Times New Roman" charset="0"/>
                </a:rPr>
                <a:t>v</a:t>
              </a:r>
              <a:r>
                <a:rPr lang="en-US" altLang="zh-TW" baseline="-25000" dirty="0">
                  <a:latin typeface="Times New Roman" charset="0"/>
                  <a:ea typeface="Times New Roman" charset="0"/>
                  <a:cs typeface="Times New Roman" charset="0"/>
                </a:rPr>
                <a:t>5</a:t>
              </a:r>
              <a:endParaRPr lang="en-US" baseline="-250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023C1CB-BC02-9F4F-97B4-B75AD5277C01}"/>
                </a:ext>
              </a:extLst>
            </p:cNvPr>
            <p:cNvSpPr txBox="1"/>
            <p:nvPr/>
          </p:nvSpPr>
          <p:spPr>
            <a:xfrm>
              <a:off x="9211977" y="2145260"/>
              <a:ext cx="6918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i="1" dirty="0">
                  <a:latin typeface="Times New Roman" charset="0"/>
                  <a:ea typeface="Times New Roman" charset="0"/>
                  <a:cs typeface="Times New Roman" charset="0"/>
                </a:rPr>
                <a:t>v</a:t>
              </a:r>
              <a:r>
                <a:rPr lang="en-US" altLang="zh-TW" baseline="-25000" dirty="0">
                  <a:latin typeface="Times New Roman" charset="0"/>
                  <a:ea typeface="Times New Roman" charset="0"/>
                  <a:cs typeface="Times New Roman" charset="0"/>
                </a:rPr>
                <a:t>4</a:t>
              </a:r>
              <a:endParaRPr lang="en-US" baseline="-250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34602DE-513A-7D4A-B681-3FE1CBB0E116}"/>
                </a:ext>
              </a:extLst>
            </p:cNvPr>
            <p:cNvSpPr txBox="1"/>
            <p:nvPr/>
          </p:nvSpPr>
          <p:spPr>
            <a:xfrm>
              <a:off x="7061536" y="3598547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DK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882AC1B-A601-6249-9CC0-C4A7487E3288}"/>
                </a:ext>
              </a:extLst>
            </p:cNvPr>
            <p:cNvSpPr/>
            <p:nvPr/>
          </p:nvSpPr>
          <p:spPr>
            <a:xfrm>
              <a:off x="7865176" y="3780897"/>
              <a:ext cx="163780" cy="163779"/>
            </a:xfrm>
            <a:prstGeom prst="ellipse">
              <a:avLst/>
            </a:prstGeom>
            <a:solidFill>
              <a:schemeClr val="tx1"/>
            </a:solidFill>
            <a:ln w="19050">
              <a:prstDash val="soli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541A9AB-DFDB-C345-B9C5-B21F5D775A38}"/>
                </a:ext>
              </a:extLst>
            </p:cNvPr>
            <p:cNvSpPr txBox="1"/>
            <p:nvPr/>
          </p:nvSpPr>
          <p:spPr>
            <a:xfrm>
              <a:off x="7832832" y="3796956"/>
              <a:ext cx="5511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i="1" dirty="0">
                  <a:latin typeface="Times New Roman" charset="0"/>
                  <a:ea typeface="Times New Roman" charset="0"/>
                  <a:cs typeface="Times New Roman" charset="0"/>
                </a:rPr>
                <a:t>o</a:t>
              </a:r>
              <a:r>
                <a:rPr lang="en-US" altLang="zh-TW" sz="2400" baseline="-25000" dirty="0">
                  <a:latin typeface="Times New Roman" charset="0"/>
                  <a:ea typeface="Times New Roman" charset="0"/>
                  <a:cs typeface="Times New Roman" charset="0"/>
                </a:rPr>
                <a:t>3</a:t>
              </a:r>
              <a:endParaRPr lang="en-US" sz="2400" baseline="-250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7366358-C102-ED46-A560-B84FA475BE20}"/>
                </a:ext>
              </a:extLst>
            </p:cNvPr>
            <p:cNvSpPr txBox="1"/>
            <p:nvPr/>
          </p:nvSpPr>
          <p:spPr>
            <a:xfrm>
              <a:off x="7266571" y="4171740"/>
              <a:ext cx="4848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i="1" dirty="0">
                  <a:latin typeface="Times New Roman" charset="0"/>
                  <a:ea typeface="Times New Roman" charset="0"/>
                  <a:cs typeface="Times New Roman" charset="0"/>
                </a:rPr>
                <a:t>d</a:t>
              </a:r>
              <a:r>
                <a:rPr lang="en-US" altLang="zh-TW" baseline="-25000" dirty="0">
                  <a:latin typeface="Times New Roman" charset="0"/>
                  <a:ea typeface="Times New Roman" charset="0"/>
                  <a:cs typeface="Times New Roman" charset="0"/>
                </a:rPr>
                <a:t>4</a:t>
              </a:r>
              <a:endParaRPr lang="en-US" baseline="-250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4C18555-88ED-2B46-8223-FF860CB1EA24}"/>
                </a:ext>
              </a:extLst>
            </p:cNvPr>
            <p:cNvSpPr/>
            <p:nvPr/>
          </p:nvSpPr>
          <p:spPr>
            <a:xfrm>
              <a:off x="2661035" y="4228437"/>
              <a:ext cx="190982" cy="190982"/>
            </a:xfrm>
            <a:prstGeom prst="ellipse">
              <a:avLst/>
            </a:prstGeom>
            <a:solidFill>
              <a:schemeClr val="bg1"/>
            </a:solidFill>
            <a:ln w="12700">
              <a:prstDash val="soli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35832BD0-822C-1B45-9FEC-1FA7085678D4}"/>
                </a:ext>
              </a:extLst>
            </p:cNvPr>
            <p:cNvCxnSpPr>
              <a:cxnSpLocks/>
            </p:cNvCxnSpPr>
            <p:nvPr/>
          </p:nvCxnSpPr>
          <p:spPr>
            <a:xfrm>
              <a:off x="3968544" y="2226947"/>
              <a:ext cx="0" cy="3477718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olid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47DDDF4-55F6-0C46-A543-5425E85D4CD6}"/>
                </a:ext>
              </a:extLst>
            </p:cNvPr>
            <p:cNvSpPr/>
            <p:nvPr/>
          </p:nvSpPr>
          <p:spPr>
            <a:xfrm>
              <a:off x="3875708" y="4582268"/>
              <a:ext cx="190982" cy="190982"/>
            </a:xfrm>
            <a:prstGeom prst="ellipse">
              <a:avLst/>
            </a:prstGeom>
            <a:solidFill>
              <a:schemeClr val="bg1"/>
            </a:solidFill>
            <a:ln w="12700">
              <a:prstDash val="soli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8460623-E0FB-584E-8FF1-3844116A7C2A}"/>
                </a:ext>
              </a:extLst>
            </p:cNvPr>
            <p:cNvSpPr/>
            <p:nvPr/>
          </p:nvSpPr>
          <p:spPr>
            <a:xfrm>
              <a:off x="5686021" y="5621493"/>
              <a:ext cx="190982" cy="190982"/>
            </a:xfrm>
            <a:prstGeom prst="ellipse">
              <a:avLst/>
            </a:prstGeom>
            <a:solidFill>
              <a:schemeClr val="bg1"/>
            </a:solidFill>
            <a:ln w="12700">
              <a:prstDash val="soli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9C4039A-647A-F14F-99F7-E9279E168051}"/>
                </a:ext>
              </a:extLst>
            </p:cNvPr>
            <p:cNvSpPr txBox="1"/>
            <p:nvPr/>
          </p:nvSpPr>
          <p:spPr>
            <a:xfrm>
              <a:off x="3337087" y="5148824"/>
              <a:ext cx="5511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i="1" dirty="0">
                  <a:latin typeface="Times New Roman" charset="0"/>
                  <a:ea typeface="Times New Roman" charset="0"/>
                  <a:cs typeface="Times New Roman" charset="0"/>
                </a:rPr>
                <a:t>o</a:t>
              </a:r>
              <a:r>
                <a:rPr lang="en-US" altLang="zh-TW" sz="2400" baseline="-25000" dirty="0">
                  <a:latin typeface="Times New Roman" charset="0"/>
                  <a:ea typeface="Times New Roman" charset="0"/>
                  <a:cs typeface="Times New Roman" charset="0"/>
                </a:rPr>
                <a:t>5</a:t>
              </a:r>
              <a:endParaRPr lang="en-US" sz="2400" baseline="-250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1A219E2-8F98-1942-A19F-D837685D04B3}"/>
                </a:ext>
              </a:extLst>
            </p:cNvPr>
            <p:cNvSpPr txBox="1"/>
            <p:nvPr/>
          </p:nvSpPr>
          <p:spPr>
            <a:xfrm>
              <a:off x="8174046" y="4810354"/>
              <a:ext cx="5511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i="1" dirty="0">
                  <a:latin typeface="Times New Roman" charset="0"/>
                  <a:ea typeface="Times New Roman" charset="0"/>
                  <a:cs typeface="Times New Roman" charset="0"/>
                </a:rPr>
                <a:t>o</a:t>
              </a:r>
              <a:r>
                <a:rPr lang="en-US" altLang="zh-TW" sz="2400" baseline="-25000" dirty="0">
                  <a:latin typeface="Times New Roman" charset="0"/>
                  <a:ea typeface="Times New Roman" charset="0"/>
                  <a:cs typeface="Times New Roman" charset="0"/>
                </a:rPr>
                <a:t>6</a:t>
              </a:r>
              <a:endParaRPr lang="en-US" sz="2400" baseline="-250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7A3AF4C-6543-0540-85F3-CB5E134F2263}"/>
                </a:ext>
              </a:extLst>
            </p:cNvPr>
            <p:cNvSpPr txBox="1"/>
            <p:nvPr/>
          </p:nvSpPr>
          <p:spPr>
            <a:xfrm>
              <a:off x="9006747" y="2551693"/>
              <a:ext cx="55117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i="1" dirty="0">
                  <a:latin typeface="Times New Roman" charset="0"/>
                  <a:ea typeface="Times New Roman" charset="0"/>
                  <a:cs typeface="Times New Roman" charset="0"/>
                </a:rPr>
                <a:t>o</a:t>
              </a:r>
              <a:r>
                <a:rPr lang="en-US" altLang="zh-TW" sz="2400" baseline="-25000" dirty="0">
                  <a:latin typeface="Times New Roman" charset="0"/>
                  <a:ea typeface="Times New Roman" charset="0"/>
                  <a:cs typeface="Times New Roman" charset="0"/>
                </a:rPr>
                <a:t>4</a:t>
              </a:r>
              <a:endParaRPr lang="en-US" sz="2400" baseline="-250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08C9CDB2-8CA3-1F43-86CE-595FBF2E4196}"/>
                </a:ext>
              </a:extLst>
            </p:cNvPr>
            <p:cNvCxnSpPr>
              <a:cxnSpLocks/>
            </p:cNvCxnSpPr>
            <p:nvPr/>
          </p:nvCxnSpPr>
          <p:spPr>
            <a:xfrm>
              <a:off x="7347714" y="2226947"/>
              <a:ext cx="6287" cy="2445438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olid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8170033E-8580-FA42-8BCD-15312444FBAE}"/>
                </a:ext>
              </a:extLst>
            </p:cNvPr>
            <p:cNvSpPr/>
            <p:nvPr/>
          </p:nvSpPr>
          <p:spPr>
            <a:xfrm>
              <a:off x="7259351" y="3965806"/>
              <a:ext cx="190982" cy="190982"/>
            </a:xfrm>
            <a:prstGeom prst="ellipse">
              <a:avLst/>
            </a:prstGeom>
            <a:solidFill>
              <a:schemeClr val="bg1"/>
            </a:solidFill>
            <a:ln w="12700">
              <a:prstDash val="soli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Times New Roman" charset="0"/>
                  <a:ea typeface="Times New Roman" charset="0"/>
                  <a:cs typeface="Times New Roman" charset="0"/>
                </a:rPr>
                <a:t>x</a:t>
              </a: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82F31B55-76FF-154B-849F-56A9729320EC}"/>
                </a:ext>
              </a:extLst>
            </p:cNvPr>
            <p:cNvCxnSpPr>
              <a:cxnSpLocks/>
            </p:cNvCxnSpPr>
            <p:nvPr/>
          </p:nvCxnSpPr>
          <p:spPr>
            <a:xfrm>
              <a:off x="6715318" y="4670590"/>
              <a:ext cx="64345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olid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77791751-4B63-7245-A866-99AA3832DEB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43502" y="5704665"/>
              <a:ext cx="269494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olid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2438322A-6C0B-7A48-BCEC-D866901B32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47810" y="4672816"/>
              <a:ext cx="269494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olid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0E64400-580B-CF49-BCF6-DBF6C3AC8467}"/>
                </a:ext>
              </a:extLst>
            </p:cNvPr>
            <p:cNvSpPr/>
            <p:nvPr/>
          </p:nvSpPr>
          <p:spPr>
            <a:xfrm>
              <a:off x="6918094" y="4575099"/>
              <a:ext cx="190982" cy="190982"/>
            </a:xfrm>
            <a:prstGeom prst="ellipse">
              <a:avLst/>
            </a:prstGeom>
            <a:solidFill>
              <a:schemeClr val="bg1"/>
            </a:solidFill>
            <a:ln w="12700">
              <a:prstDash val="soli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6052A0E4-5127-324B-A159-84F8CFA73A60}"/>
                </a:ext>
              </a:extLst>
            </p:cNvPr>
            <p:cNvCxnSpPr>
              <a:cxnSpLocks/>
            </p:cNvCxnSpPr>
            <p:nvPr/>
          </p:nvCxnSpPr>
          <p:spPr>
            <a:xfrm>
              <a:off x="8919379" y="4663194"/>
              <a:ext cx="0" cy="1045442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olid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B063238-53A6-894E-AE30-62A17D334A2C}"/>
                </a:ext>
              </a:extLst>
            </p:cNvPr>
            <p:cNvSpPr txBox="1"/>
            <p:nvPr/>
          </p:nvSpPr>
          <p:spPr>
            <a:xfrm>
              <a:off x="9208418" y="4764019"/>
              <a:ext cx="4732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i="1" dirty="0">
                  <a:latin typeface="Times New Roman" charset="0"/>
                  <a:ea typeface="Times New Roman" charset="0"/>
                  <a:cs typeface="Times New Roman" charset="0"/>
                </a:rPr>
                <a:t>v</a:t>
              </a:r>
              <a:r>
                <a:rPr lang="en-US" altLang="zh-TW" baseline="-25000" dirty="0">
                  <a:latin typeface="Times New Roman" charset="0"/>
                  <a:ea typeface="Times New Roman" charset="0"/>
                  <a:cs typeface="Times New Roman" charset="0"/>
                </a:rPr>
                <a:t>6</a:t>
              </a:r>
              <a:endParaRPr lang="en-US" baseline="-250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C4769A7-AF78-194C-9791-7B3CC5CAF52C}"/>
                </a:ext>
              </a:extLst>
            </p:cNvPr>
            <p:cNvSpPr txBox="1"/>
            <p:nvPr/>
          </p:nvSpPr>
          <p:spPr>
            <a:xfrm>
              <a:off x="8930374" y="5309552"/>
              <a:ext cx="4848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i="1" dirty="0">
                  <a:latin typeface="Times New Roman" charset="0"/>
                  <a:ea typeface="Times New Roman" charset="0"/>
                  <a:cs typeface="Times New Roman" charset="0"/>
                </a:rPr>
                <a:t>d</a:t>
              </a:r>
              <a:r>
                <a:rPr lang="en-US" altLang="zh-TW" baseline="-25000" dirty="0">
                  <a:latin typeface="Times New Roman" charset="0"/>
                  <a:ea typeface="Times New Roman" charset="0"/>
                  <a:cs typeface="Times New Roman" charset="0"/>
                </a:rPr>
                <a:t>6</a:t>
              </a:r>
              <a:endParaRPr lang="en-US" baseline="-250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1E2D093A-FA46-4B4B-AF90-79FDE31879EF}"/>
                </a:ext>
              </a:extLst>
            </p:cNvPr>
            <p:cNvSpPr/>
            <p:nvPr/>
          </p:nvSpPr>
          <p:spPr>
            <a:xfrm>
              <a:off x="8829871" y="5272019"/>
              <a:ext cx="190982" cy="190982"/>
            </a:xfrm>
            <a:prstGeom prst="ellipse">
              <a:avLst/>
            </a:prstGeom>
            <a:solidFill>
              <a:schemeClr val="bg1"/>
            </a:solidFill>
            <a:ln w="12700">
              <a:prstDash val="soli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Times New Roman" charset="0"/>
                  <a:ea typeface="Times New Roman" charset="0"/>
                  <a:cs typeface="Times New Roman" charset="0"/>
                </a:rPr>
                <a:t>x</a:t>
              </a: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9E79FB3-2B53-444B-82A6-719B73EC93D1}"/>
                </a:ext>
              </a:extLst>
            </p:cNvPr>
            <p:cNvSpPr/>
            <p:nvPr/>
          </p:nvSpPr>
          <p:spPr>
            <a:xfrm>
              <a:off x="9100786" y="2531818"/>
              <a:ext cx="163780" cy="163779"/>
            </a:xfrm>
            <a:prstGeom prst="ellipse">
              <a:avLst/>
            </a:prstGeom>
            <a:solidFill>
              <a:schemeClr val="tx1"/>
            </a:solidFill>
            <a:ln w="19050">
              <a:prstDash val="soli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B1417994-581B-E244-B186-10E171D0E29F}"/>
                </a:ext>
              </a:extLst>
            </p:cNvPr>
            <p:cNvSpPr/>
            <p:nvPr/>
          </p:nvSpPr>
          <p:spPr>
            <a:xfrm>
              <a:off x="8675312" y="5092675"/>
              <a:ext cx="163780" cy="163779"/>
            </a:xfrm>
            <a:prstGeom prst="ellipse">
              <a:avLst/>
            </a:prstGeom>
            <a:solidFill>
              <a:schemeClr val="tx1"/>
            </a:solidFill>
            <a:ln w="19050">
              <a:prstDash val="soli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06B4616-A170-2045-A701-FA56313EAE46}"/>
                </a:ext>
              </a:extLst>
            </p:cNvPr>
            <p:cNvSpPr/>
            <p:nvPr/>
          </p:nvSpPr>
          <p:spPr>
            <a:xfrm>
              <a:off x="5226320" y="3530968"/>
              <a:ext cx="163780" cy="163779"/>
            </a:xfrm>
            <a:prstGeom prst="ellipse">
              <a:avLst/>
            </a:prstGeom>
            <a:solidFill>
              <a:schemeClr val="tx1"/>
            </a:solidFill>
            <a:ln w="19050">
              <a:prstDash val="soli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4F4F59F1-9C0F-8349-A1D8-3FC1D1FBE545}"/>
                </a:ext>
              </a:extLst>
            </p:cNvPr>
            <p:cNvSpPr/>
            <p:nvPr/>
          </p:nvSpPr>
          <p:spPr>
            <a:xfrm>
              <a:off x="3641445" y="3183868"/>
              <a:ext cx="163780" cy="163779"/>
            </a:xfrm>
            <a:prstGeom prst="ellipse">
              <a:avLst/>
            </a:prstGeom>
            <a:solidFill>
              <a:schemeClr val="tx1"/>
            </a:solidFill>
            <a:ln w="19050">
              <a:prstDash val="soli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5F693093-275C-2B4D-B0A7-73000103F1B3}"/>
                </a:ext>
              </a:extLst>
            </p:cNvPr>
            <p:cNvSpPr/>
            <p:nvPr/>
          </p:nvSpPr>
          <p:spPr>
            <a:xfrm>
              <a:off x="3641445" y="5184608"/>
              <a:ext cx="163780" cy="163779"/>
            </a:xfrm>
            <a:prstGeom prst="ellipse">
              <a:avLst/>
            </a:prstGeom>
            <a:solidFill>
              <a:schemeClr val="tx1"/>
            </a:solidFill>
            <a:ln w="19050">
              <a:prstDash val="soli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sp>
        <p:nvSpPr>
          <p:cNvPr id="58" name="Rectangle 37">
            <a:extLst>
              <a:ext uri="{FF2B5EF4-FFF2-40B4-BE49-F238E27FC236}">
                <a16:creationId xmlns:a16="http://schemas.microsoft.com/office/drawing/2014/main" id="{B0596F51-ECE1-CC49-8183-428F7F236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0822" y="1740242"/>
            <a:ext cx="6425076" cy="46166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/>
              <a:t>Setting</a:t>
            </a:r>
            <a:r>
              <a:rPr lang="en-US" sz="2400" dirty="0"/>
              <a:t>: Moving objects in an indoor space</a:t>
            </a:r>
          </a:p>
        </p:txBody>
      </p:sp>
      <p:sp>
        <p:nvSpPr>
          <p:cNvPr id="61" name="AutoShape 31">
            <a:extLst>
              <a:ext uri="{FF2B5EF4-FFF2-40B4-BE49-F238E27FC236}">
                <a16:creationId xmlns:a16="http://schemas.microsoft.com/office/drawing/2014/main" id="{B5FD5A39-F225-454E-8BD5-D34A99C099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5897" y="1150153"/>
            <a:ext cx="4372753" cy="549306"/>
          </a:xfrm>
          <a:prstGeom prst="wedgeRoundRectCallout">
            <a:avLst>
              <a:gd name="adj1" fmla="val -56114"/>
              <a:gd name="adj2" fmla="val 51176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000" dirty="0"/>
              <a:t>e.g., visitors in the gallery / museum</a:t>
            </a:r>
          </a:p>
        </p:txBody>
      </p:sp>
      <p:sp>
        <p:nvSpPr>
          <p:cNvPr id="62" name="Rectangle 37">
            <a:extLst>
              <a:ext uri="{FF2B5EF4-FFF2-40B4-BE49-F238E27FC236}">
                <a16:creationId xmlns:a16="http://schemas.microsoft.com/office/drawing/2014/main" id="{90C01CCB-EDE1-A946-9589-D6DDCB090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5478" y="2190876"/>
            <a:ext cx="6410419" cy="120032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/>
              <a:t>Social Distance Monitoring Problem</a:t>
            </a:r>
            <a:r>
              <a:rPr lang="en-US" sz="2400" dirty="0"/>
              <a:t>: </a:t>
            </a:r>
            <a:br>
              <a:rPr lang="en-US" sz="2400" dirty="0"/>
            </a:br>
            <a:r>
              <a:rPr lang="en-US" sz="2400" dirty="0"/>
              <a:t>We want to </a:t>
            </a:r>
            <a:r>
              <a:rPr lang="en-US" sz="2400" i="1" dirty="0"/>
              <a:t>continuously</a:t>
            </a:r>
            <a:r>
              <a:rPr lang="en-US" sz="2400" dirty="0"/>
              <a:t> find all object pairs that are likely to contact in a near future</a:t>
            </a:r>
          </a:p>
        </p:txBody>
      </p:sp>
      <p:sp>
        <p:nvSpPr>
          <p:cNvPr id="54" name="AutoShape 31">
            <a:extLst>
              <a:ext uri="{FF2B5EF4-FFF2-40B4-BE49-F238E27FC236}">
                <a16:creationId xmlns:a16="http://schemas.microsoft.com/office/drawing/2014/main" id="{1542A16E-6882-7E47-982F-ED6CCCDB9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9513" y="3628783"/>
            <a:ext cx="4691939" cy="807364"/>
          </a:xfrm>
          <a:prstGeom prst="wedgeRoundRectCallout">
            <a:avLst>
              <a:gd name="adj1" fmla="val -60460"/>
              <a:gd name="adj2" fmla="val -76399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000" dirty="0"/>
              <a:t>A pre-defined future prediction interval </a:t>
            </a:r>
            <a:br>
              <a:rPr lang="en-US" sz="2000" dirty="0"/>
            </a:br>
            <a:r>
              <a:rPr lang="en-US" sz="2000" dirty="0"/>
              <a:t>e.g., 10 seconds</a:t>
            </a:r>
          </a:p>
        </p:txBody>
      </p:sp>
      <p:sp>
        <p:nvSpPr>
          <p:cNvPr id="55" name="AutoShape 31">
            <a:extLst>
              <a:ext uri="{FF2B5EF4-FFF2-40B4-BE49-F238E27FC236}">
                <a16:creationId xmlns:a16="http://schemas.microsoft.com/office/drawing/2014/main" id="{20874CC8-B67D-8E45-9CCB-B905F0C6AC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5897" y="1712746"/>
            <a:ext cx="4134500" cy="526153"/>
          </a:xfrm>
          <a:prstGeom prst="wedgeRoundRectCallout">
            <a:avLst>
              <a:gd name="adj1" fmla="val -55060"/>
              <a:gd name="adj2" fmla="val 18855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000" dirty="0"/>
              <a:t>e.g., staff in quarantine hotel</a:t>
            </a:r>
          </a:p>
        </p:txBody>
      </p:sp>
      <p:sp>
        <p:nvSpPr>
          <p:cNvPr id="56" name="Rectangle 37">
            <a:extLst>
              <a:ext uri="{FF2B5EF4-FFF2-40B4-BE49-F238E27FC236}">
                <a16:creationId xmlns:a16="http://schemas.microsoft.com/office/drawing/2014/main" id="{66B07A78-3D52-4E44-B778-55FFBFDF2F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9910" y="4510282"/>
            <a:ext cx="10415791" cy="120032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/>
              <a:t>Applications</a:t>
            </a:r>
            <a:r>
              <a:rPr lang="en-US" sz="2400" dirty="0"/>
              <a:t>: </a:t>
            </a:r>
          </a:p>
          <a:p>
            <a:pPr marL="342900" indent="-342900">
              <a:buAutoNum type="arabicPeriod"/>
            </a:pPr>
            <a:r>
              <a:rPr lang="en-US" sz="2400" dirty="0"/>
              <a:t>maintains social distancing among people to avoid the spread of disease</a:t>
            </a:r>
          </a:p>
          <a:p>
            <a:pPr marL="342900" indent="-342900">
              <a:buAutoNum type="arabicPeriod"/>
            </a:pPr>
            <a:r>
              <a:rPr lang="en-US" sz="2400" dirty="0"/>
              <a:t>gives insights to policy-makers on the effectiveness on the restrictions </a:t>
            </a:r>
          </a:p>
        </p:txBody>
      </p:sp>
      <p:sp>
        <p:nvSpPr>
          <p:cNvPr id="60" name="AutoShape 31">
            <a:extLst>
              <a:ext uri="{FF2B5EF4-FFF2-40B4-BE49-F238E27FC236}">
                <a16:creationId xmlns:a16="http://schemas.microsoft.com/office/drawing/2014/main" id="{2DEDC97E-A9D1-904B-82C8-2854AF6EF7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0100" y="5885791"/>
            <a:ext cx="5793529" cy="814546"/>
          </a:xfrm>
          <a:prstGeom prst="wedgeRoundRectCallout">
            <a:avLst>
              <a:gd name="adj1" fmla="val -26831"/>
              <a:gd name="adj2" fmla="val -78673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000" dirty="0"/>
              <a:t>e.g., limiting the maximum number of people in certain areas at peak hours</a:t>
            </a:r>
          </a:p>
        </p:txBody>
      </p:sp>
      <p:sp>
        <p:nvSpPr>
          <p:cNvPr id="57" name="AutoShape 31">
            <a:extLst>
              <a:ext uri="{FF2B5EF4-FFF2-40B4-BE49-F238E27FC236}">
                <a16:creationId xmlns:a16="http://schemas.microsoft.com/office/drawing/2014/main" id="{A26AB31F-AC20-2B4F-B898-42AB9385B7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134" y="3637772"/>
            <a:ext cx="5377390" cy="798375"/>
          </a:xfrm>
          <a:prstGeom prst="wedgeRoundRectCallout">
            <a:avLst>
              <a:gd name="adj1" fmla="val 15853"/>
              <a:gd name="adj2" fmla="val -85755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000" dirty="0"/>
              <a:t>Distance smaller than a pre-defined threshold e.g., 1 meter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5B9D4BD8-BE35-2A42-B96C-4A5AB94E90F5}"/>
              </a:ext>
            </a:extLst>
          </p:cNvPr>
          <p:cNvSpPr/>
          <p:nvPr/>
        </p:nvSpPr>
        <p:spPr>
          <a:xfrm>
            <a:off x="3199851" y="2811146"/>
            <a:ext cx="1442795" cy="699949"/>
          </a:xfrm>
          <a:prstGeom prst="ellipse">
            <a:avLst/>
          </a:prstGeom>
          <a:noFill/>
          <a:ln w="3810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DE9063C5-FA2C-D348-885A-1201B4510C00}"/>
              </a:ext>
            </a:extLst>
          </p:cNvPr>
          <p:cNvSpPr/>
          <p:nvPr/>
        </p:nvSpPr>
        <p:spPr>
          <a:xfrm>
            <a:off x="5259852" y="2850233"/>
            <a:ext cx="1789110" cy="699949"/>
          </a:xfrm>
          <a:prstGeom prst="ellipse">
            <a:avLst/>
          </a:prstGeom>
          <a:noFill/>
          <a:ln w="3810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8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1" grpId="0" animBg="1"/>
      <p:bldP spid="62" grpId="0" animBg="1"/>
      <p:bldP spid="54" grpId="0" animBg="1"/>
      <p:bldP spid="55" grpId="0" animBg="1"/>
      <p:bldP spid="56" grpId="0" animBg="1"/>
      <p:bldP spid="60" grpId="0" animBg="1"/>
      <p:bldP spid="57" grpId="0" animBg="1"/>
      <p:bldP spid="59" grpId="0" animBg="1"/>
      <p:bldP spid="6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94BAE-EFE2-8A4C-BB4F-E1B3FC94F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26D45-BFA7-2042-9FE7-2936F2D0C4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Distance-aware Join for Indoor Moving Objects [TKDE 2014]</a:t>
            </a:r>
          </a:p>
          <a:p>
            <a:pPr lvl="1"/>
            <a:r>
              <a:rPr lang="en-US" dirty="0"/>
              <a:t>Range Join and </a:t>
            </a:r>
            <a:r>
              <a:rPr lang="en-US" i="1" dirty="0" err="1"/>
              <a:t>k</a:t>
            </a:r>
            <a:r>
              <a:rPr lang="en-US" dirty="0" err="1"/>
              <a:t>NN</a:t>
            </a:r>
            <a:r>
              <a:rPr lang="en-US" dirty="0"/>
              <a:t> Join</a:t>
            </a:r>
          </a:p>
          <a:p>
            <a:pPr lvl="1"/>
            <a:r>
              <a:rPr lang="en-US" dirty="0"/>
              <a:t>A snapshot query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B106BF-37AA-C54B-A646-D01BFB529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98CB0-1155-2B44-ABFC-24845536A01E}" type="slidenum">
              <a:rPr lang="en-US" smtClean="0"/>
              <a:t>5</a:t>
            </a:fld>
            <a:endParaRPr lang="en-US"/>
          </a:p>
        </p:txBody>
      </p:sp>
      <p:sp>
        <p:nvSpPr>
          <p:cNvPr id="5" name="AutoShape 31">
            <a:extLst>
              <a:ext uri="{FF2B5EF4-FFF2-40B4-BE49-F238E27FC236}">
                <a16:creationId xmlns:a16="http://schemas.microsoft.com/office/drawing/2014/main" id="{2B8FD3DD-132A-1547-AD54-FE74FCCB02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4958" y="1186217"/>
            <a:ext cx="3209162" cy="460880"/>
          </a:xfrm>
          <a:prstGeom prst="wedgeRoundRectCallout">
            <a:avLst>
              <a:gd name="adj1" fmla="val -64727"/>
              <a:gd name="adj2" fmla="val 131473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000" dirty="0"/>
              <a:t>A closely related work</a:t>
            </a:r>
          </a:p>
        </p:txBody>
      </p:sp>
      <p:sp>
        <p:nvSpPr>
          <p:cNvPr id="6" name="Text Box 39">
            <a:extLst>
              <a:ext uri="{FF2B5EF4-FFF2-40B4-BE49-F238E27FC236}">
                <a16:creationId xmlns:a16="http://schemas.microsoft.com/office/drawing/2014/main" id="{BB77AB93-5FC5-FC4B-937B-AF2A94FA5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8691" y="3746072"/>
            <a:ext cx="9472312" cy="1200329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400" b="1" dirty="0">
                <a:solidFill>
                  <a:schemeClr val="folHlink"/>
                </a:solidFill>
              </a:rPr>
              <a:t>Our SDM problem setting differs from it that we</a:t>
            </a:r>
            <a:endParaRPr lang="en-US" altLang="zh-TW" b="1" dirty="0">
              <a:solidFill>
                <a:schemeClr val="folHlink"/>
              </a:solidFill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zh-TW" sz="2400" dirty="0"/>
              <a:t>Consider a </a:t>
            </a:r>
            <a:r>
              <a:rPr lang="en-US" altLang="zh-TW" sz="2400" i="1" dirty="0"/>
              <a:t>continuous setting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zh-TW" sz="2400" dirty="0"/>
              <a:t>Object uncertainty regions take future movement into account</a:t>
            </a:r>
          </a:p>
        </p:txBody>
      </p:sp>
    </p:spTree>
    <p:extLst>
      <p:ext uri="{BB962C8B-B14F-4D97-AF65-F5344CB8AC3E}">
        <p14:creationId xmlns:p14="http://schemas.microsoft.com/office/powerpoint/2010/main" val="414918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858D26E6-AA90-4FD2-460B-17319A873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417" y="2303348"/>
            <a:ext cx="9534396" cy="33831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C62AE1-ECF2-66BA-D769-6CB45A1C1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Framework for SDM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AB5661-D439-FA7C-EFD2-F06588ACC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98CB0-1155-2B44-ABFC-24845536A01E}" type="slidenum">
              <a:rPr lang="en-US" smtClean="0"/>
              <a:t>6</a:t>
            </a:fld>
            <a:endParaRPr lang="en-US"/>
          </a:p>
        </p:txBody>
      </p:sp>
      <p:sp>
        <p:nvSpPr>
          <p:cNvPr id="8" name="AutoShape 31">
            <a:extLst>
              <a:ext uri="{FF2B5EF4-FFF2-40B4-BE49-F238E27FC236}">
                <a16:creationId xmlns:a16="http://schemas.microsoft.com/office/drawing/2014/main" id="{CE005BDE-7635-C845-AD26-F7B503EF4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468" y="5556246"/>
            <a:ext cx="4205838" cy="1013663"/>
          </a:xfrm>
          <a:prstGeom prst="wedgeRoundRectCallout">
            <a:avLst>
              <a:gd name="adj1" fmla="val 36981"/>
              <a:gd name="adj2" fmla="val -159386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400" dirty="0"/>
              <a:t>Efficient algorithms to search for all possible contact pairs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7369D5C-93AE-634F-8907-ED9D22C87552}"/>
              </a:ext>
            </a:extLst>
          </p:cNvPr>
          <p:cNvSpPr/>
          <p:nvPr/>
        </p:nvSpPr>
        <p:spPr>
          <a:xfrm>
            <a:off x="7709008" y="3322691"/>
            <a:ext cx="2866260" cy="1344485"/>
          </a:xfrm>
          <a:prstGeom prst="ellipse">
            <a:avLst/>
          </a:prstGeom>
          <a:noFill/>
          <a:ln w="3810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8357AE0-3402-A949-B474-1C18B8EACCDD}"/>
              </a:ext>
            </a:extLst>
          </p:cNvPr>
          <p:cNvSpPr/>
          <p:nvPr/>
        </p:nvSpPr>
        <p:spPr>
          <a:xfrm>
            <a:off x="3516198" y="3343621"/>
            <a:ext cx="3253655" cy="1344485"/>
          </a:xfrm>
          <a:prstGeom prst="ellipse">
            <a:avLst/>
          </a:prstGeom>
          <a:noFill/>
          <a:ln w="3810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AutoShape 31">
            <a:extLst>
              <a:ext uri="{FF2B5EF4-FFF2-40B4-BE49-F238E27FC236}">
                <a16:creationId xmlns:a16="http://schemas.microsoft.com/office/drawing/2014/main" id="{8995638E-767D-2891-35FC-71E5D2214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047" y="2037709"/>
            <a:ext cx="2616656" cy="1013663"/>
          </a:xfrm>
          <a:prstGeom prst="wedgeRoundRectCallout">
            <a:avLst>
              <a:gd name="adj1" fmla="val -7409"/>
              <a:gd name="adj2" fmla="val 113675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400" dirty="0"/>
              <a:t>Online Indoor Positioning Table </a:t>
            </a:r>
          </a:p>
        </p:txBody>
      </p:sp>
      <p:sp>
        <p:nvSpPr>
          <p:cNvPr id="30" name="AutoShape 31">
            <a:extLst>
              <a:ext uri="{FF2B5EF4-FFF2-40B4-BE49-F238E27FC236}">
                <a16:creationId xmlns:a16="http://schemas.microsoft.com/office/drawing/2014/main" id="{E866F6F6-D081-7230-5155-F95F617133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3336" y="286514"/>
            <a:ext cx="2962351" cy="1013663"/>
          </a:xfrm>
          <a:prstGeom prst="wedgeRoundRectCallout">
            <a:avLst>
              <a:gd name="adj1" fmla="val -17274"/>
              <a:gd name="adj2" fmla="val 164823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400" dirty="0"/>
              <a:t>Accessibility Graph and Indexes</a:t>
            </a:r>
          </a:p>
        </p:txBody>
      </p:sp>
      <p:sp>
        <p:nvSpPr>
          <p:cNvPr id="9" name="AutoShape 31">
            <a:extLst>
              <a:ext uri="{FF2B5EF4-FFF2-40B4-BE49-F238E27FC236}">
                <a16:creationId xmlns:a16="http://schemas.microsoft.com/office/drawing/2014/main" id="{6E8BF637-35D8-F546-9DB7-39976E35EB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2084" y="1411058"/>
            <a:ext cx="4479435" cy="1000012"/>
          </a:xfrm>
          <a:prstGeom prst="wedgeRoundRectCallout">
            <a:avLst>
              <a:gd name="adj1" fmla="val 15307"/>
              <a:gd name="adj2" fmla="val 167088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400" dirty="0"/>
              <a:t>Calculates the </a:t>
            </a:r>
            <a:r>
              <a:rPr lang="en-US" sz="2400" i="1" dirty="0"/>
              <a:t>expected indoor distance</a:t>
            </a:r>
            <a:r>
              <a:rPr lang="en-US" sz="2400" dirty="0"/>
              <a:t> between objects</a:t>
            </a:r>
          </a:p>
        </p:txBody>
      </p:sp>
    </p:spTree>
    <p:extLst>
      <p:ext uri="{BB962C8B-B14F-4D97-AF65-F5344CB8AC3E}">
        <p14:creationId xmlns:p14="http://schemas.microsoft.com/office/powerpoint/2010/main" val="327118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3" grpId="0" animBg="1"/>
      <p:bldP spid="30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D21D95B0-EBB2-4144-815B-9E943555BDC8}"/>
              </a:ext>
            </a:extLst>
          </p:cNvPr>
          <p:cNvGrpSpPr/>
          <p:nvPr/>
        </p:nvGrpSpPr>
        <p:grpSpPr>
          <a:xfrm>
            <a:off x="2403995" y="2220210"/>
            <a:ext cx="7499862" cy="3667215"/>
            <a:chOff x="2403995" y="2145260"/>
            <a:chExt cx="7499862" cy="3667215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80D491F4-E51F-B549-A844-BA586B4334D1}"/>
                </a:ext>
              </a:extLst>
            </p:cNvPr>
            <p:cNvSpPr/>
            <p:nvPr/>
          </p:nvSpPr>
          <p:spPr>
            <a:xfrm>
              <a:off x="2558704" y="2226947"/>
              <a:ext cx="1412823" cy="2066502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C50EE965-8607-4E41-A44D-41962D435302}"/>
                </a:ext>
              </a:extLst>
            </p:cNvPr>
            <p:cNvSpPr/>
            <p:nvPr/>
          </p:nvSpPr>
          <p:spPr>
            <a:xfrm>
              <a:off x="2558705" y="4293450"/>
              <a:ext cx="1409840" cy="1411216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86D05AAD-8179-3F45-960E-6C72E28C7789}"/>
                </a:ext>
              </a:extLst>
            </p:cNvPr>
            <p:cNvSpPr/>
            <p:nvPr/>
          </p:nvSpPr>
          <p:spPr>
            <a:xfrm>
              <a:off x="7355806" y="2224794"/>
              <a:ext cx="2355478" cy="2438400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590CCA35-DDA6-194F-8FA3-0DF622B47B5C}"/>
                </a:ext>
              </a:extLst>
            </p:cNvPr>
            <p:cNvSpPr/>
            <p:nvPr/>
          </p:nvSpPr>
          <p:spPr>
            <a:xfrm>
              <a:off x="3975867" y="2226947"/>
              <a:ext cx="5735417" cy="3477718"/>
            </a:xfrm>
            <a:prstGeom prst="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70EED57-43FE-BE4C-BEEC-71972A1FED80}"/>
                </a:ext>
              </a:extLst>
            </p:cNvPr>
            <p:cNvSpPr txBox="1"/>
            <p:nvPr/>
          </p:nvSpPr>
          <p:spPr>
            <a:xfrm>
              <a:off x="2403995" y="5314299"/>
              <a:ext cx="6918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i="1" dirty="0">
                  <a:latin typeface="Times New Roman" charset="0"/>
                  <a:ea typeface="Times New Roman" charset="0"/>
                  <a:cs typeface="Times New Roman" charset="0"/>
                </a:rPr>
                <a:t>v</a:t>
              </a:r>
              <a:r>
                <a:rPr lang="en-US" altLang="zh-TW" baseline="-25000" dirty="0">
                  <a:latin typeface="Times New Roman" charset="0"/>
                  <a:ea typeface="Times New Roman" charset="0"/>
                  <a:cs typeface="Times New Roman" charset="0"/>
                </a:rPr>
                <a:t>1</a:t>
              </a:r>
              <a:endParaRPr lang="en-US" baseline="-250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3575B79F-561B-8644-B4F4-9EEB3084FA47}"/>
                </a:ext>
              </a:extLst>
            </p:cNvPr>
            <p:cNvSpPr txBox="1"/>
            <p:nvPr/>
          </p:nvSpPr>
          <p:spPr>
            <a:xfrm>
              <a:off x="2579656" y="2249248"/>
              <a:ext cx="4564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i="1" dirty="0">
                  <a:latin typeface="Times New Roman" charset="0"/>
                  <a:ea typeface="Times New Roman" charset="0"/>
                  <a:cs typeface="Times New Roman" charset="0"/>
                </a:rPr>
                <a:t>v</a:t>
              </a:r>
              <a:r>
                <a:rPr lang="en-US" altLang="zh-TW" baseline="-25000" dirty="0">
                  <a:latin typeface="Times New Roman" charset="0"/>
                  <a:ea typeface="Times New Roman" charset="0"/>
                  <a:cs typeface="Times New Roman" charset="0"/>
                </a:rPr>
                <a:t>2</a:t>
              </a:r>
              <a:endParaRPr lang="en-US" baseline="-250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69FBE277-E959-BD47-A41B-9CAD189C899F}"/>
                </a:ext>
              </a:extLst>
            </p:cNvPr>
            <p:cNvSpPr txBox="1"/>
            <p:nvPr/>
          </p:nvSpPr>
          <p:spPr>
            <a:xfrm>
              <a:off x="5877003" y="5254652"/>
              <a:ext cx="6918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i="1" dirty="0">
                  <a:latin typeface="Times New Roman" charset="0"/>
                  <a:ea typeface="Times New Roman" charset="0"/>
                  <a:cs typeface="Times New Roman" charset="0"/>
                </a:rPr>
                <a:t>v</a:t>
              </a:r>
              <a:r>
                <a:rPr lang="en-US" altLang="zh-TW" baseline="-25000" dirty="0">
                  <a:latin typeface="Times New Roman" charset="0"/>
                  <a:ea typeface="Times New Roman" charset="0"/>
                  <a:cs typeface="Times New Roman" charset="0"/>
                </a:rPr>
                <a:t>3</a:t>
              </a:r>
              <a:endParaRPr lang="en-US" baseline="-250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906FCDFC-EF72-8444-BFCB-E3FFE1B1BB75}"/>
                </a:ext>
              </a:extLst>
            </p:cNvPr>
            <p:cNvSpPr txBox="1"/>
            <p:nvPr/>
          </p:nvSpPr>
          <p:spPr>
            <a:xfrm>
              <a:off x="3230278" y="3126177"/>
              <a:ext cx="6918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i="1" dirty="0">
                  <a:latin typeface="Times New Roman" charset="0"/>
                  <a:ea typeface="Times New Roman" charset="0"/>
                  <a:cs typeface="Times New Roman" charset="0"/>
                </a:rPr>
                <a:t>o</a:t>
              </a:r>
              <a:r>
                <a:rPr lang="en-US" altLang="zh-TW" sz="2400" baseline="-25000" dirty="0">
                  <a:latin typeface="Times New Roman" charset="0"/>
                  <a:ea typeface="Times New Roman" charset="0"/>
                  <a:cs typeface="Times New Roman" charset="0"/>
                </a:rPr>
                <a:t>1</a:t>
              </a:r>
              <a:endParaRPr lang="en-US" sz="2400" baseline="-250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48804378-CFBC-AA4C-BFCC-DA312580DBF7}"/>
                </a:ext>
              </a:extLst>
            </p:cNvPr>
            <p:cNvSpPr txBox="1"/>
            <p:nvPr/>
          </p:nvSpPr>
          <p:spPr>
            <a:xfrm>
              <a:off x="2648865" y="4338039"/>
              <a:ext cx="3872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i="1" dirty="0">
                  <a:latin typeface="Times New Roman" charset="0"/>
                  <a:ea typeface="Times New Roman" charset="0"/>
                  <a:cs typeface="Times New Roman" charset="0"/>
                </a:rPr>
                <a:t>d</a:t>
              </a:r>
              <a:r>
                <a:rPr lang="en-US" altLang="zh-TW" baseline="-25000" dirty="0">
                  <a:latin typeface="Times New Roman" charset="0"/>
                  <a:ea typeface="Times New Roman" charset="0"/>
                  <a:cs typeface="Times New Roman" charset="0"/>
                </a:rPr>
                <a:t>1</a:t>
              </a:r>
              <a:endParaRPr lang="en-US" baseline="-250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C92DCA8-1848-624C-99CB-791D086AAE45}"/>
                </a:ext>
              </a:extLst>
            </p:cNvPr>
            <p:cNvSpPr txBox="1"/>
            <p:nvPr/>
          </p:nvSpPr>
          <p:spPr>
            <a:xfrm>
              <a:off x="3551741" y="4423214"/>
              <a:ext cx="3872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i="1" dirty="0">
                  <a:latin typeface="Times New Roman" charset="0"/>
                  <a:ea typeface="Times New Roman" charset="0"/>
                  <a:cs typeface="Times New Roman" charset="0"/>
                </a:rPr>
                <a:t>d</a:t>
              </a:r>
              <a:r>
                <a:rPr lang="en-US" altLang="zh-TW" baseline="-25000" dirty="0">
                  <a:latin typeface="Times New Roman" charset="0"/>
                  <a:ea typeface="Times New Roman" charset="0"/>
                  <a:cs typeface="Times New Roman" charset="0"/>
                </a:rPr>
                <a:t>2</a:t>
              </a:r>
              <a:endParaRPr lang="en-US" baseline="-250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8B973315-6543-9F43-BE02-B57F2092A841}"/>
                </a:ext>
              </a:extLst>
            </p:cNvPr>
            <p:cNvSpPr txBox="1"/>
            <p:nvPr/>
          </p:nvSpPr>
          <p:spPr>
            <a:xfrm>
              <a:off x="5551282" y="5251683"/>
              <a:ext cx="4138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i="1" dirty="0">
                  <a:latin typeface="Times New Roman" charset="0"/>
                  <a:ea typeface="Times New Roman" charset="0"/>
                  <a:cs typeface="Times New Roman" charset="0"/>
                </a:rPr>
                <a:t>d</a:t>
              </a:r>
              <a:r>
                <a:rPr lang="en-US" altLang="zh-TW" baseline="-25000" dirty="0">
                  <a:latin typeface="Times New Roman" charset="0"/>
                  <a:ea typeface="Times New Roman" charset="0"/>
                  <a:cs typeface="Times New Roman" charset="0"/>
                </a:rPr>
                <a:t>3</a:t>
              </a:r>
              <a:endParaRPr lang="en-US" baseline="-250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5F684D2F-5FEB-DD4E-AEB9-AE69C59F676A}"/>
                </a:ext>
              </a:extLst>
            </p:cNvPr>
            <p:cNvSpPr/>
            <p:nvPr/>
          </p:nvSpPr>
          <p:spPr>
            <a:xfrm>
              <a:off x="6447811" y="4672839"/>
              <a:ext cx="3263474" cy="1031826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CD20E6B8-EFA0-044D-B0DC-5AEB6A5844F8}"/>
                </a:ext>
              </a:extLst>
            </p:cNvPr>
            <p:cNvSpPr txBox="1"/>
            <p:nvPr/>
          </p:nvSpPr>
          <p:spPr>
            <a:xfrm>
              <a:off x="4930511" y="3494734"/>
              <a:ext cx="5261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i="1" dirty="0">
                  <a:latin typeface="Times New Roman" charset="0"/>
                  <a:ea typeface="Times New Roman" charset="0"/>
                  <a:cs typeface="Times New Roman" charset="0"/>
                </a:rPr>
                <a:t>o</a:t>
              </a:r>
              <a:r>
                <a:rPr lang="en-US" altLang="zh-TW" sz="2400" baseline="-25000" dirty="0">
                  <a:latin typeface="Times New Roman" charset="0"/>
                  <a:ea typeface="Times New Roman" charset="0"/>
                  <a:cs typeface="Times New Roman" charset="0"/>
                </a:rPr>
                <a:t>2</a:t>
              </a:r>
              <a:endParaRPr lang="en-US" sz="2400" baseline="-250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01FB47B6-259C-3447-8828-D4F06426505A}"/>
                </a:ext>
              </a:extLst>
            </p:cNvPr>
            <p:cNvSpPr txBox="1"/>
            <p:nvPr/>
          </p:nvSpPr>
          <p:spPr>
            <a:xfrm>
              <a:off x="6648942" y="4213814"/>
              <a:ext cx="4996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i="1" dirty="0">
                  <a:latin typeface="Times New Roman" charset="0"/>
                  <a:ea typeface="Times New Roman" charset="0"/>
                  <a:cs typeface="Times New Roman" charset="0"/>
                </a:rPr>
                <a:t>d</a:t>
              </a:r>
              <a:r>
                <a:rPr lang="en-US" altLang="zh-TW" baseline="-25000" dirty="0">
                  <a:latin typeface="Times New Roman" charset="0"/>
                  <a:ea typeface="Times New Roman" charset="0"/>
                  <a:cs typeface="Times New Roman" charset="0"/>
                </a:rPr>
                <a:t>5</a:t>
              </a:r>
              <a:endParaRPr lang="en-US" baseline="-250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3F301245-591A-F941-9740-2F8E17DD4FEC}"/>
                </a:ext>
              </a:extLst>
            </p:cNvPr>
            <p:cNvSpPr txBox="1"/>
            <p:nvPr/>
          </p:nvSpPr>
          <p:spPr>
            <a:xfrm>
              <a:off x="6487806" y="5204572"/>
              <a:ext cx="4732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i="1" dirty="0">
                  <a:latin typeface="Times New Roman" charset="0"/>
                  <a:ea typeface="Times New Roman" charset="0"/>
                  <a:cs typeface="Times New Roman" charset="0"/>
                </a:rPr>
                <a:t>v</a:t>
              </a:r>
              <a:r>
                <a:rPr lang="en-US" altLang="zh-TW" baseline="-25000" dirty="0">
                  <a:latin typeface="Times New Roman" charset="0"/>
                  <a:ea typeface="Times New Roman" charset="0"/>
                  <a:cs typeface="Times New Roman" charset="0"/>
                </a:rPr>
                <a:t>5</a:t>
              </a:r>
              <a:endParaRPr lang="en-US" baseline="-250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09C60B7B-9FF3-7C45-AB12-F74C3EF8FA5A}"/>
                </a:ext>
              </a:extLst>
            </p:cNvPr>
            <p:cNvSpPr txBox="1"/>
            <p:nvPr/>
          </p:nvSpPr>
          <p:spPr>
            <a:xfrm>
              <a:off x="9211977" y="2145260"/>
              <a:ext cx="6918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i="1" dirty="0">
                  <a:latin typeface="Times New Roman" charset="0"/>
                  <a:ea typeface="Times New Roman" charset="0"/>
                  <a:cs typeface="Times New Roman" charset="0"/>
                </a:rPr>
                <a:t>v</a:t>
              </a:r>
              <a:r>
                <a:rPr lang="en-US" altLang="zh-TW" baseline="-25000" dirty="0">
                  <a:latin typeface="Times New Roman" charset="0"/>
                  <a:ea typeface="Times New Roman" charset="0"/>
                  <a:cs typeface="Times New Roman" charset="0"/>
                </a:rPr>
                <a:t>4</a:t>
              </a:r>
              <a:endParaRPr lang="en-US" baseline="-250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E7BC01A8-7DA9-4548-9471-8A22CDE918B1}"/>
                </a:ext>
              </a:extLst>
            </p:cNvPr>
            <p:cNvSpPr txBox="1"/>
            <p:nvPr/>
          </p:nvSpPr>
          <p:spPr>
            <a:xfrm>
              <a:off x="7061536" y="3598547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DK" dirty="0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FAA8B486-F311-A04E-B6E1-DE4901EBAD77}"/>
                </a:ext>
              </a:extLst>
            </p:cNvPr>
            <p:cNvSpPr/>
            <p:nvPr/>
          </p:nvSpPr>
          <p:spPr>
            <a:xfrm>
              <a:off x="7865176" y="3780897"/>
              <a:ext cx="163780" cy="163779"/>
            </a:xfrm>
            <a:prstGeom prst="ellipse">
              <a:avLst/>
            </a:prstGeom>
            <a:solidFill>
              <a:schemeClr val="tx1"/>
            </a:solidFill>
            <a:ln w="19050">
              <a:prstDash val="soli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423F61BB-8BC1-F34A-B8BD-EBBE383FF568}"/>
                </a:ext>
              </a:extLst>
            </p:cNvPr>
            <p:cNvSpPr txBox="1"/>
            <p:nvPr/>
          </p:nvSpPr>
          <p:spPr>
            <a:xfrm>
              <a:off x="7832832" y="3796956"/>
              <a:ext cx="5511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i="1" dirty="0">
                  <a:latin typeface="Times New Roman" charset="0"/>
                  <a:ea typeface="Times New Roman" charset="0"/>
                  <a:cs typeface="Times New Roman" charset="0"/>
                </a:rPr>
                <a:t>o</a:t>
              </a:r>
              <a:r>
                <a:rPr lang="en-US" altLang="zh-TW" sz="2400" baseline="-25000" dirty="0">
                  <a:latin typeface="Times New Roman" charset="0"/>
                  <a:ea typeface="Times New Roman" charset="0"/>
                  <a:cs typeface="Times New Roman" charset="0"/>
                </a:rPr>
                <a:t>3</a:t>
              </a:r>
              <a:endParaRPr lang="en-US" sz="2400" baseline="-250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2C85B6F1-2E36-DF4E-884A-47D867A557BF}"/>
                </a:ext>
              </a:extLst>
            </p:cNvPr>
            <p:cNvSpPr txBox="1"/>
            <p:nvPr/>
          </p:nvSpPr>
          <p:spPr>
            <a:xfrm>
              <a:off x="7266571" y="4171740"/>
              <a:ext cx="4848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i="1" dirty="0">
                  <a:latin typeface="Times New Roman" charset="0"/>
                  <a:ea typeface="Times New Roman" charset="0"/>
                  <a:cs typeface="Times New Roman" charset="0"/>
                </a:rPr>
                <a:t>d</a:t>
              </a:r>
              <a:r>
                <a:rPr lang="en-US" altLang="zh-TW" baseline="-25000" dirty="0">
                  <a:latin typeface="Times New Roman" charset="0"/>
                  <a:ea typeface="Times New Roman" charset="0"/>
                  <a:cs typeface="Times New Roman" charset="0"/>
                </a:rPr>
                <a:t>4</a:t>
              </a:r>
              <a:endParaRPr lang="en-US" baseline="-250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2B957E0A-CF0E-6948-90E5-1FBB00236171}"/>
                </a:ext>
              </a:extLst>
            </p:cNvPr>
            <p:cNvSpPr/>
            <p:nvPr/>
          </p:nvSpPr>
          <p:spPr>
            <a:xfrm>
              <a:off x="2661035" y="4228437"/>
              <a:ext cx="190982" cy="190982"/>
            </a:xfrm>
            <a:prstGeom prst="ellipse">
              <a:avLst/>
            </a:prstGeom>
            <a:solidFill>
              <a:schemeClr val="bg1"/>
            </a:solidFill>
            <a:ln w="12700">
              <a:prstDash val="soli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69B6618D-26B9-BD44-B77B-3E347550C58A}"/>
                </a:ext>
              </a:extLst>
            </p:cNvPr>
            <p:cNvCxnSpPr>
              <a:cxnSpLocks/>
            </p:cNvCxnSpPr>
            <p:nvPr/>
          </p:nvCxnSpPr>
          <p:spPr>
            <a:xfrm>
              <a:off x="3968544" y="2226947"/>
              <a:ext cx="0" cy="3477718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olid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BE8AE539-F1D2-364F-B8C5-E210BBFF46A2}"/>
                </a:ext>
              </a:extLst>
            </p:cNvPr>
            <p:cNvSpPr/>
            <p:nvPr/>
          </p:nvSpPr>
          <p:spPr>
            <a:xfrm>
              <a:off x="3875708" y="4582268"/>
              <a:ext cx="190982" cy="190982"/>
            </a:xfrm>
            <a:prstGeom prst="ellipse">
              <a:avLst/>
            </a:prstGeom>
            <a:solidFill>
              <a:schemeClr val="bg1"/>
            </a:solidFill>
            <a:ln w="12700">
              <a:prstDash val="soli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F31AFCE7-3F03-044C-B294-CC31774E5DB0}"/>
                </a:ext>
              </a:extLst>
            </p:cNvPr>
            <p:cNvSpPr/>
            <p:nvPr/>
          </p:nvSpPr>
          <p:spPr>
            <a:xfrm>
              <a:off x="5686021" y="5621493"/>
              <a:ext cx="190982" cy="190982"/>
            </a:xfrm>
            <a:prstGeom prst="ellipse">
              <a:avLst/>
            </a:prstGeom>
            <a:solidFill>
              <a:schemeClr val="bg1"/>
            </a:solidFill>
            <a:ln w="12700">
              <a:prstDash val="soli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138DA3AE-9567-0F41-B367-476A663C6D04}"/>
                </a:ext>
              </a:extLst>
            </p:cNvPr>
            <p:cNvSpPr txBox="1"/>
            <p:nvPr/>
          </p:nvSpPr>
          <p:spPr>
            <a:xfrm>
              <a:off x="3337087" y="5148824"/>
              <a:ext cx="5511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i="1" dirty="0">
                  <a:latin typeface="Times New Roman" charset="0"/>
                  <a:ea typeface="Times New Roman" charset="0"/>
                  <a:cs typeface="Times New Roman" charset="0"/>
                </a:rPr>
                <a:t>o</a:t>
              </a:r>
              <a:r>
                <a:rPr lang="en-US" altLang="zh-TW" sz="2400" baseline="-25000" dirty="0">
                  <a:latin typeface="Times New Roman" charset="0"/>
                  <a:ea typeface="Times New Roman" charset="0"/>
                  <a:cs typeface="Times New Roman" charset="0"/>
                </a:rPr>
                <a:t>5</a:t>
              </a:r>
              <a:endParaRPr lang="en-US" sz="2400" baseline="-250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EF4983D4-C33C-2B4A-892F-EEF06CE4781A}"/>
                </a:ext>
              </a:extLst>
            </p:cNvPr>
            <p:cNvSpPr txBox="1"/>
            <p:nvPr/>
          </p:nvSpPr>
          <p:spPr>
            <a:xfrm>
              <a:off x="8174046" y="4810354"/>
              <a:ext cx="5511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i="1" dirty="0">
                  <a:latin typeface="Times New Roman" charset="0"/>
                  <a:ea typeface="Times New Roman" charset="0"/>
                  <a:cs typeface="Times New Roman" charset="0"/>
                </a:rPr>
                <a:t>o</a:t>
              </a:r>
              <a:r>
                <a:rPr lang="en-US" altLang="zh-TW" sz="2400" baseline="-25000" dirty="0">
                  <a:latin typeface="Times New Roman" charset="0"/>
                  <a:ea typeface="Times New Roman" charset="0"/>
                  <a:cs typeface="Times New Roman" charset="0"/>
                </a:rPr>
                <a:t>6</a:t>
              </a:r>
              <a:endParaRPr lang="en-US" sz="2400" baseline="-250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0E2E9A4D-82B3-7341-97A6-D0A2D6FDFDD7}"/>
                </a:ext>
              </a:extLst>
            </p:cNvPr>
            <p:cNvSpPr txBox="1"/>
            <p:nvPr/>
          </p:nvSpPr>
          <p:spPr>
            <a:xfrm>
              <a:off x="9006747" y="2551693"/>
              <a:ext cx="55117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i="1" dirty="0">
                  <a:latin typeface="Times New Roman" charset="0"/>
                  <a:ea typeface="Times New Roman" charset="0"/>
                  <a:cs typeface="Times New Roman" charset="0"/>
                </a:rPr>
                <a:t>o</a:t>
              </a:r>
              <a:r>
                <a:rPr lang="en-US" altLang="zh-TW" sz="2400" baseline="-25000" dirty="0">
                  <a:latin typeface="Times New Roman" charset="0"/>
                  <a:ea typeface="Times New Roman" charset="0"/>
                  <a:cs typeface="Times New Roman" charset="0"/>
                </a:rPr>
                <a:t>4</a:t>
              </a:r>
              <a:endParaRPr lang="en-US" sz="2400" baseline="-250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0AD21A0E-C3E0-984F-B9F5-CD8B0E062878}"/>
                </a:ext>
              </a:extLst>
            </p:cNvPr>
            <p:cNvCxnSpPr>
              <a:cxnSpLocks/>
            </p:cNvCxnSpPr>
            <p:nvPr/>
          </p:nvCxnSpPr>
          <p:spPr>
            <a:xfrm>
              <a:off x="7347714" y="2226947"/>
              <a:ext cx="6287" cy="2445438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olid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1CC028EC-AB04-DA42-9529-26F929C76088}"/>
                </a:ext>
              </a:extLst>
            </p:cNvPr>
            <p:cNvSpPr/>
            <p:nvPr/>
          </p:nvSpPr>
          <p:spPr>
            <a:xfrm>
              <a:off x="7259351" y="3965806"/>
              <a:ext cx="190982" cy="190982"/>
            </a:xfrm>
            <a:prstGeom prst="ellipse">
              <a:avLst/>
            </a:prstGeom>
            <a:solidFill>
              <a:schemeClr val="bg1"/>
            </a:solidFill>
            <a:ln w="12700">
              <a:prstDash val="soli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Times New Roman" charset="0"/>
                  <a:ea typeface="Times New Roman" charset="0"/>
                  <a:cs typeface="Times New Roman" charset="0"/>
                </a:rPr>
                <a:t>x</a:t>
              </a:r>
            </a:p>
          </p:txBody>
        </p: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B8927F0D-793B-3847-A1D3-EC915B80EAFF}"/>
                </a:ext>
              </a:extLst>
            </p:cNvPr>
            <p:cNvCxnSpPr>
              <a:cxnSpLocks/>
            </p:cNvCxnSpPr>
            <p:nvPr/>
          </p:nvCxnSpPr>
          <p:spPr>
            <a:xfrm>
              <a:off x="6715318" y="4670590"/>
              <a:ext cx="64345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olid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672D3583-D664-024E-BFC5-E1B53FC9A8D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43502" y="5704665"/>
              <a:ext cx="269494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olid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4AE57917-DFD7-264A-AE5E-312C4450363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47810" y="4672816"/>
              <a:ext cx="269494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olid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94BA1791-3F0D-4247-BCD7-928C2DA3626C}"/>
                </a:ext>
              </a:extLst>
            </p:cNvPr>
            <p:cNvSpPr/>
            <p:nvPr/>
          </p:nvSpPr>
          <p:spPr>
            <a:xfrm>
              <a:off x="6918094" y="4575099"/>
              <a:ext cx="190982" cy="190982"/>
            </a:xfrm>
            <a:prstGeom prst="ellipse">
              <a:avLst/>
            </a:prstGeom>
            <a:solidFill>
              <a:schemeClr val="bg1"/>
            </a:solidFill>
            <a:ln w="12700">
              <a:prstDash val="soli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83F802F9-69FA-DC4F-9AE8-379BD49DDA1E}"/>
                </a:ext>
              </a:extLst>
            </p:cNvPr>
            <p:cNvCxnSpPr>
              <a:cxnSpLocks/>
            </p:cNvCxnSpPr>
            <p:nvPr/>
          </p:nvCxnSpPr>
          <p:spPr>
            <a:xfrm>
              <a:off x="8919379" y="4663194"/>
              <a:ext cx="0" cy="1045442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olid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0EB758A8-B55D-4D4C-A7C3-A1768703BE9A}"/>
                </a:ext>
              </a:extLst>
            </p:cNvPr>
            <p:cNvSpPr txBox="1"/>
            <p:nvPr/>
          </p:nvSpPr>
          <p:spPr>
            <a:xfrm>
              <a:off x="9208418" y="4764019"/>
              <a:ext cx="4732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i="1" dirty="0">
                  <a:latin typeface="Times New Roman" charset="0"/>
                  <a:ea typeface="Times New Roman" charset="0"/>
                  <a:cs typeface="Times New Roman" charset="0"/>
                </a:rPr>
                <a:t>v</a:t>
              </a:r>
              <a:r>
                <a:rPr lang="en-US" altLang="zh-TW" baseline="-25000" dirty="0">
                  <a:latin typeface="Times New Roman" charset="0"/>
                  <a:ea typeface="Times New Roman" charset="0"/>
                  <a:cs typeface="Times New Roman" charset="0"/>
                </a:rPr>
                <a:t>6</a:t>
              </a:r>
              <a:endParaRPr lang="en-US" baseline="-250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5C460A67-9319-CE42-833E-7972B9545897}"/>
                </a:ext>
              </a:extLst>
            </p:cNvPr>
            <p:cNvSpPr txBox="1"/>
            <p:nvPr/>
          </p:nvSpPr>
          <p:spPr>
            <a:xfrm>
              <a:off x="8930374" y="5309552"/>
              <a:ext cx="4848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i="1" dirty="0">
                  <a:latin typeface="Times New Roman" charset="0"/>
                  <a:ea typeface="Times New Roman" charset="0"/>
                  <a:cs typeface="Times New Roman" charset="0"/>
                </a:rPr>
                <a:t>d</a:t>
              </a:r>
              <a:r>
                <a:rPr lang="en-US" altLang="zh-TW" baseline="-25000" dirty="0">
                  <a:latin typeface="Times New Roman" charset="0"/>
                  <a:ea typeface="Times New Roman" charset="0"/>
                  <a:cs typeface="Times New Roman" charset="0"/>
                </a:rPr>
                <a:t>6</a:t>
              </a:r>
              <a:endParaRPr lang="en-US" baseline="-250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09BC9C91-1792-194F-B3A2-48862EF7A879}"/>
                </a:ext>
              </a:extLst>
            </p:cNvPr>
            <p:cNvSpPr/>
            <p:nvPr/>
          </p:nvSpPr>
          <p:spPr>
            <a:xfrm>
              <a:off x="8829871" y="5272019"/>
              <a:ext cx="190982" cy="190982"/>
            </a:xfrm>
            <a:prstGeom prst="ellipse">
              <a:avLst/>
            </a:prstGeom>
            <a:solidFill>
              <a:schemeClr val="bg1"/>
            </a:solidFill>
            <a:ln w="12700">
              <a:prstDash val="soli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Times New Roman" charset="0"/>
                  <a:ea typeface="Times New Roman" charset="0"/>
                  <a:cs typeface="Times New Roman" charset="0"/>
                </a:rPr>
                <a:t>x</a:t>
              </a:r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EF9886FC-D931-5043-B4E5-C8DCCBCE5347}"/>
                </a:ext>
              </a:extLst>
            </p:cNvPr>
            <p:cNvSpPr/>
            <p:nvPr/>
          </p:nvSpPr>
          <p:spPr>
            <a:xfrm>
              <a:off x="9100786" y="2531818"/>
              <a:ext cx="163780" cy="163779"/>
            </a:xfrm>
            <a:prstGeom prst="ellipse">
              <a:avLst/>
            </a:prstGeom>
            <a:solidFill>
              <a:schemeClr val="tx1"/>
            </a:solidFill>
            <a:ln w="19050">
              <a:prstDash val="soli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E5FE5248-B1AB-FC4A-A142-5F0C785C1493}"/>
                </a:ext>
              </a:extLst>
            </p:cNvPr>
            <p:cNvSpPr/>
            <p:nvPr/>
          </p:nvSpPr>
          <p:spPr>
            <a:xfrm>
              <a:off x="8675312" y="5092675"/>
              <a:ext cx="163780" cy="163779"/>
            </a:xfrm>
            <a:prstGeom prst="ellipse">
              <a:avLst/>
            </a:prstGeom>
            <a:solidFill>
              <a:schemeClr val="tx1"/>
            </a:solidFill>
            <a:ln w="19050">
              <a:prstDash val="soli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B6806298-9A78-1942-A6EF-626D94428DEF}"/>
                </a:ext>
              </a:extLst>
            </p:cNvPr>
            <p:cNvSpPr/>
            <p:nvPr/>
          </p:nvSpPr>
          <p:spPr>
            <a:xfrm>
              <a:off x="5226320" y="3530968"/>
              <a:ext cx="163780" cy="163779"/>
            </a:xfrm>
            <a:prstGeom prst="ellipse">
              <a:avLst/>
            </a:prstGeom>
            <a:solidFill>
              <a:schemeClr val="tx1"/>
            </a:solidFill>
            <a:ln w="19050">
              <a:prstDash val="soli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7CCDCA3B-94A5-B648-9E37-5AF9DA9B239F}"/>
                </a:ext>
              </a:extLst>
            </p:cNvPr>
            <p:cNvSpPr/>
            <p:nvPr/>
          </p:nvSpPr>
          <p:spPr>
            <a:xfrm>
              <a:off x="3641445" y="3183868"/>
              <a:ext cx="163780" cy="163779"/>
            </a:xfrm>
            <a:prstGeom prst="ellipse">
              <a:avLst/>
            </a:prstGeom>
            <a:solidFill>
              <a:schemeClr val="tx1"/>
            </a:solidFill>
            <a:ln w="19050">
              <a:prstDash val="soli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A5D2B6BA-53DC-CB49-9EA3-CF9FDCB3B32A}"/>
                </a:ext>
              </a:extLst>
            </p:cNvPr>
            <p:cNvSpPr/>
            <p:nvPr/>
          </p:nvSpPr>
          <p:spPr>
            <a:xfrm>
              <a:off x="3641445" y="5184608"/>
              <a:ext cx="163780" cy="163779"/>
            </a:xfrm>
            <a:prstGeom prst="ellipse">
              <a:avLst/>
            </a:prstGeom>
            <a:solidFill>
              <a:schemeClr val="tx1"/>
            </a:solidFill>
            <a:ln w="19050">
              <a:prstDash val="soli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03D5E2E-111C-5DEC-DD66-814F8792D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 Uncertainty Regions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F3409E-AC80-E167-C5F3-33B0F866A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98CB0-1155-2B44-ABFC-24845536A01E}" type="slidenum">
              <a:rPr lang="en-US" smtClean="0"/>
              <a:t>7</a:t>
            </a:fld>
            <a:endParaRPr lang="en-US"/>
          </a:p>
        </p:txBody>
      </p: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8D2B82C3-05E2-466B-3674-26DBDE80CE66}"/>
              </a:ext>
            </a:extLst>
          </p:cNvPr>
          <p:cNvGrpSpPr/>
          <p:nvPr/>
        </p:nvGrpSpPr>
        <p:grpSpPr>
          <a:xfrm>
            <a:off x="2403995" y="2220210"/>
            <a:ext cx="7499862" cy="3667215"/>
            <a:chOff x="3622436" y="1087546"/>
            <a:chExt cx="7499862" cy="3667215"/>
          </a:xfrm>
        </p:grpSpPr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D57E0DA8-58C4-26BC-4FD9-01E0FA56B924}"/>
                </a:ext>
              </a:extLst>
            </p:cNvPr>
            <p:cNvSpPr/>
            <p:nvPr/>
          </p:nvSpPr>
          <p:spPr>
            <a:xfrm>
              <a:off x="3777145" y="1169233"/>
              <a:ext cx="1412823" cy="2066502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2B1C2BC9-AA4A-0DF7-5DF3-ABD006359ABD}"/>
                </a:ext>
              </a:extLst>
            </p:cNvPr>
            <p:cNvSpPr/>
            <p:nvPr/>
          </p:nvSpPr>
          <p:spPr>
            <a:xfrm>
              <a:off x="3777146" y="3235736"/>
              <a:ext cx="1409840" cy="1411216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5B13A797-CB55-F474-8E9A-C9A368989C04}"/>
                </a:ext>
              </a:extLst>
            </p:cNvPr>
            <p:cNvSpPr/>
            <p:nvPr/>
          </p:nvSpPr>
          <p:spPr>
            <a:xfrm>
              <a:off x="8574247" y="1167080"/>
              <a:ext cx="2355478" cy="2438400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BC6D52BC-00C1-72FA-9AAE-F22DDB4200C1}"/>
                </a:ext>
              </a:extLst>
            </p:cNvPr>
            <p:cNvSpPr/>
            <p:nvPr/>
          </p:nvSpPr>
          <p:spPr>
            <a:xfrm>
              <a:off x="5194308" y="1169233"/>
              <a:ext cx="5735417" cy="3477718"/>
            </a:xfrm>
            <a:prstGeom prst="rect">
              <a:avLst/>
            </a:prstGeom>
            <a:no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331D11F3-3FDC-3898-DE9B-ABEBED8BA638}"/>
                </a:ext>
              </a:extLst>
            </p:cNvPr>
            <p:cNvSpPr/>
            <p:nvPr/>
          </p:nvSpPr>
          <p:spPr>
            <a:xfrm>
              <a:off x="4448720" y="1681095"/>
              <a:ext cx="986112" cy="986110"/>
            </a:xfrm>
            <a:prstGeom prst="ellipse">
              <a:avLst/>
            </a:prstGeom>
            <a:solidFill>
              <a:srgbClr val="FFCCFF"/>
            </a:solidFill>
            <a:ln w="19050">
              <a:prstDash val="soli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5812A3A0-2A4C-A379-1B31-54C11C028E96}"/>
                </a:ext>
              </a:extLst>
            </p:cNvPr>
            <p:cNvSpPr txBox="1"/>
            <p:nvPr/>
          </p:nvSpPr>
          <p:spPr>
            <a:xfrm>
              <a:off x="3622436" y="4256585"/>
              <a:ext cx="6918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i="1" dirty="0">
                  <a:latin typeface="Times New Roman" charset="0"/>
                  <a:ea typeface="Times New Roman" charset="0"/>
                  <a:cs typeface="Times New Roman" charset="0"/>
                </a:rPr>
                <a:t>v</a:t>
              </a:r>
              <a:r>
                <a:rPr lang="en-US" altLang="zh-TW" baseline="-25000" dirty="0">
                  <a:latin typeface="Times New Roman" charset="0"/>
                  <a:ea typeface="Times New Roman" charset="0"/>
                  <a:cs typeface="Times New Roman" charset="0"/>
                </a:rPr>
                <a:t>1</a:t>
              </a:r>
              <a:endParaRPr lang="en-US" baseline="-250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50458502-79FF-67EC-A2AB-0CAAB13AAD9C}"/>
                </a:ext>
              </a:extLst>
            </p:cNvPr>
            <p:cNvSpPr txBox="1"/>
            <p:nvPr/>
          </p:nvSpPr>
          <p:spPr>
            <a:xfrm>
              <a:off x="3798097" y="1191534"/>
              <a:ext cx="4564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i="1" dirty="0">
                  <a:latin typeface="Times New Roman" charset="0"/>
                  <a:ea typeface="Times New Roman" charset="0"/>
                  <a:cs typeface="Times New Roman" charset="0"/>
                </a:rPr>
                <a:t>v</a:t>
              </a:r>
              <a:r>
                <a:rPr lang="en-US" altLang="zh-TW" baseline="-25000" dirty="0">
                  <a:latin typeface="Times New Roman" charset="0"/>
                  <a:ea typeface="Times New Roman" charset="0"/>
                  <a:cs typeface="Times New Roman" charset="0"/>
                </a:rPr>
                <a:t>2</a:t>
              </a:r>
              <a:endParaRPr lang="en-US" baseline="-250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A274CF12-93AB-2BE8-4861-0DC49835D561}"/>
                </a:ext>
              </a:extLst>
            </p:cNvPr>
            <p:cNvSpPr txBox="1"/>
            <p:nvPr/>
          </p:nvSpPr>
          <p:spPr>
            <a:xfrm>
              <a:off x="7095444" y="4196938"/>
              <a:ext cx="6918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i="1" dirty="0">
                  <a:latin typeface="Times New Roman" charset="0"/>
                  <a:ea typeface="Times New Roman" charset="0"/>
                  <a:cs typeface="Times New Roman" charset="0"/>
                </a:rPr>
                <a:t>v</a:t>
              </a:r>
              <a:r>
                <a:rPr lang="en-US" altLang="zh-TW" baseline="-25000" dirty="0">
                  <a:latin typeface="Times New Roman" charset="0"/>
                  <a:ea typeface="Times New Roman" charset="0"/>
                  <a:cs typeface="Times New Roman" charset="0"/>
                </a:rPr>
                <a:t>3</a:t>
              </a:r>
              <a:endParaRPr lang="en-US" baseline="-250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2392D7ED-88F3-4774-D0AC-6FD43DA2DB83}"/>
                </a:ext>
              </a:extLst>
            </p:cNvPr>
            <p:cNvSpPr txBox="1"/>
            <p:nvPr/>
          </p:nvSpPr>
          <p:spPr>
            <a:xfrm>
              <a:off x="4592567" y="1901990"/>
              <a:ext cx="6918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i="1" dirty="0">
                  <a:latin typeface="Times New Roman" charset="0"/>
                  <a:ea typeface="Times New Roman" charset="0"/>
                  <a:cs typeface="Times New Roman" charset="0"/>
                </a:rPr>
                <a:t>o</a:t>
              </a:r>
              <a:r>
                <a:rPr lang="en-US" altLang="zh-TW" sz="2400" baseline="-25000" dirty="0">
                  <a:latin typeface="Times New Roman" charset="0"/>
                  <a:ea typeface="Times New Roman" charset="0"/>
                  <a:cs typeface="Times New Roman" charset="0"/>
                </a:rPr>
                <a:t>1</a:t>
              </a:r>
              <a:endParaRPr lang="en-US" sz="2400" baseline="-250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64016CC9-1696-DB51-30C3-5700F0DB11E8}"/>
                </a:ext>
              </a:extLst>
            </p:cNvPr>
            <p:cNvSpPr txBox="1"/>
            <p:nvPr/>
          </p:nvSpPr>
          <p:spPr>
            <a:xfrm>
              <a:off x="3867306" y="3280325"/>
              <a:ext cx="3872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i="1" dirty="0">
                  <a:latin typeface="Times New Roman" charset="0"/>
                  <a:ea typeface="Times New Roman" charset="0"/>
                  <a:cs typeface="Times New Roman" charset="0"/>
                </a:rPr>
                <a:t>d</a:t>
              </a:r>
              <a:r>
                <a:rPr lang="en-US" altLang="zh-TW" baseline="-25000" dirty="0">
                  <a:latin typeface="Times New Roman" charset="0"/>
                  <a:ea typeface="Times New Roman" charset="0"/>
                  <a:cs typeface="Times New Roman" charset="0"/>
                </a:rPr>
                <a:t>1</a:t>
              </a:r>
              <a:endParaRPr lang="en-US" baseline="-250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A9163594-A48F-7DA2-67FF-B45286127370}"/>
                </a:ext>
              </a:extLst>
            </p:cNvPr>
            <p:cNvSpPr txBox="1"/>
            <p:nvPr/>
          </p:nvSpPr>
          <p:spPr>
            <a:xfrm>
              <a:off x="4770182" y="3365500"/>
              <a:ext cx="3872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i="1" dirty="0">
                  <a:latin typeface="Times New Roman" charset="0"/>
                  <a:ea typeface="Times New Roman" charset="0"/>
                  <a:cs typeface="Times New Roman" charset="0"/>
                </a:rPr>
                <a:t>d</a:t>
              </a:r>
              <a:r>
                <a:rPr lang="en-US" altLang="zh-TW" baseline="-25000" dirty="0">
                  <a:latin typeface="Times New Roman" charset="0"/>
                  <a:ea typeface="Times New Roman" charset="0"/>
                  <a:cs typeface="Times New Roman" charset="0"/>
                </a:rPr>
                <a:t>2</a:t>
              </a:r>
              <a:endParaRPr lang="en-US" baseline="-250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2EC359EC-6BA5-401A-1651-5346ACAF8234}"/>
                </a:ext>
              </a:extLst>
            </p:cNvPr>
            <p:cNvSpPr txBox="1"/>
            <p:nvPr/>
          </p:nvSpPr>
          <p:spPr>
            <a:xfrm>
              <a:off x="6769723" y="4193969"/>
              <a:ext cx="4138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i="1" dirty="0">
                  <a:latin typeface="Times New Roman" charset="0"/>
                  <a:ea typeface="Times New Roman" charset="0"/>
                  <a:cs typeface="Times New Roman" charset="0"/>
                </a:rPr>
                <a:t>d</a:t>
              </a:r>
              <a:r>
                <a:rPr lang="en-US" altLang="zh-TW" baseline="-25000" dirty="0">
                  <a:latin typeface="Times New Roman" charset="0"/>
                  <a:ea typeface="Times New Roman" charset="0"/>
                  <a:cs typeface="Times New Roman" charset="0"/>
                </a:rPr>
                <a:t>3</a:t>
              </a:r>
              <a:endParaRPr lang="en-US" baseline="-250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379C72E4-242F-C6CF-D8E2-BE5774FA4AD7}"/>
                </a:ext>
              </a:extLst>
            </p:cNvPr>
            <p:cNvSpPr/>
            <p:nvPr/>
          </p:nvSpPr>
          <p:spPr>
            <a:xfrm>
              <a:off x="7666252" y="3615125"/>
              <a:ext cx="3263474" cy="1031826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50BC5009-67BA-8583-06A1-79AA59F783FC}"/>
                </a:ext>
              </a:extLst>
            </p:cNvPr>
            <p:cNvSpPr/>
            <p:nvPr/>
          </p:nvSpPr>
          <p:spPr>
            <a:xfrm>
              <a:off x="6174346" y="2202839"/>
              <a:ext cx="704612" cy="704610"/>
            </a:xfrm>
            <a:prstGeom prst="ellipse">
              <a:avLst/>
            </a:prstGeom>
            <a:solidFill>
              <a:srgbClr val="FFCCFF"/>
            </a:solidFill>
            <a:ln w="19050">
              <a:prstDash val="soli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14" name="TextBox 213">
              <a:extLst>
                <a:ext uri="{FF2B5EF4-FFF2-40B4-BE49-F238E27FC236}">
                  <a16:creationId xmlns:a16="http://schemas.microsoft.com/office/drawing/2014/main" id="{5A4E8B68-2AFC-8E43-5F9E-1D6188A20F87}"/>
                </a:ext>
              </a:extLst>
            </p:cNvPr>
            <p:cNvSpPr txBox="1"/>
            <p:nvPr/>
          </p:nvSpPr>
          <p:spPr>
            <a:xfrm>
              <a:off x="6263576" y="2284883"/>
              <a:ext cx="5261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i="1" dirty="0">
                  <a:latin typeface="Times New Roman" charset="0"/>
                  <a:ea typeface="Times New Roman" charset="0"/>
                  <a:cs typeface="Times New Roman" charset="0"/>
                </a:rPr>
                <a:t>o</a:t>
              </a:r>
              <a:r>
                <a:rPr lang="en-US" altLang="zh-TW" sz="2400" baseline="-25000" dirty="0">
                  <a:latin typeface="Times New Roman" charset="0"/>
                  <a:ea typeface="Times New Roman" charset="0"/>
                  <a:cs typeface="Times New Roman" charset="0"/>
                </a:rPr>
                <a:t>2</a:t>
              </a:r>
              <a:endParaRPr lang="en-US" sz="2400" baseline="-250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37E330D4-A9A1-FECE-4AD7-BF069E21C81C}"/>
                </a:ext>
              </a:extLst>
            </p:cNvPr>
            <p:cNvSpPr txBox="1"/>
            <p:nvPr/>
          </p:nvSpPr>
          <p:spPr>
            <a:xfrm>
              <a:off x="7867383" y="3156100"/>
              <a:ext cx="4996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i="1" dirty="0">
                  <a:latin typeface="Times New Roman" charset="0"/>
                  <a:ea typeface="Times New Roman" charset="0"/>
                  <a:cs typeface="Times New Roman" charset="0"/>
                </a:rPr>
                <a:t>d</a:t>
              </a:r>
              <a:r>
                <a:rPr lang="en-US" altLang="zh-TW" baseline="-25000" dirty="0">
                  <a:latin typeface="Times New Roman" charset="0"/>
                  <a:ea typeface="Times New Roman" charset="0"/>
                  <a:cs typeface="Times New Roman" charset="0"/>
                </a:rPr>
                <a:t>5</a:t>
              </a:r>
              <a:endParaRPr lang="en-US" baseline="-250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2C74230D-4255-B7FD-13BB-5820498552B4}"/>
                </a:ext>
              </a:extLst>
            </p:cNvPr>
            <p:cNvSpPr txBox="1"/>
            <p:nvPr/>
          </p:nvSpPr>
          <p:spPr>
            <a:xfrm>
              <a:off x="7706247" y="4146858"/>
              <a:ext cx="4732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i="1" dirty="0">
                  <a:latin typeface="Times New Roman" charset="0"/>
                  <a:ea typeface="Times New Roman" charset="0"/>
                  <a:cs typeface="Times New Roman" charset="0"/>
                </a:rPr>
                <a:t>v</a:t>
              </a:r>
              <a:r>
                <a:rPr lang="en-US" altLang="zh-TW" baseline="-25000" dirty="0">
                  <a:latin typeface="Times New Roman" charset="0"/>
                  <a:ea typeface="Times New Roman" charset="0"/>
                  <a:cs typeface="Times New Roman" charset="0"/>
                </a:rPr>
                <a:t>5</a:t>
              </a:r>
              <a:endParaRPr lang="en-US" baseline="-250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17" name="TextBox 216">
              <a:extLst>
                <a:ext uri="{FF2B5EF4-FFF2-40B4-BE49-F238E27FC236}">
                  <a16:creationId xmlns:a16="http://schemas.microsoft.com/office/drawing/2014/main" id="{F98BC5F3-5E1F-50C3-99F7-FA52D502D576}"/>
                </a:ext>
              </a:extLst>
            </p:cNvPr>
            <p:cNvSpPr txBox="1"/>
            <p:nvPr/>
          </p:nvSpPr>
          <p:spPr>
            <a:xfrm>
              <a:off x="10430418" y="1087546"/>
              <a:ext cx="6918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i="1" dirty="0">
                  <a:latin typeface="Times New Roman" charset="0"/>
                  <a:ea typeface="Times New Roman" charset="0"/>
                  <a:cs typeface="Times New Roman" charset="0"/>
                </a:rPr>
                <a:t>v</a:t>
              </a:r>
              <a:r>
                <a:rPr lang="en-US" altLang="zh-TW" baseline="-25000" dirty="0">
                  <a:latin typeface="Times New Roman" charset="0"/>
                  <a:ea typeface="Times New Roman" charset="0"/>
                  <a:cs typeface="Times New Roman" charset="0"/>
                </a:rPr>
                <a:t>4</a:t>
              </a:r>
              <a:endParaRPr lang="en-US" baseline="-250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E3DD210B-08BF-C455-F37F-BF6F26FB00F7}"/>
                </a:ext>
              </a:extLst>
            </p:cNvPr>
            <p:cNvSpPr txBox="1"/>
            <p:nvPr/>
          </p:nvSpPr>
          <p:spPr>
            <a:xfrm>
              <a:off x="8279977" y="2540833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DK" dirty="0"/>
            </a:p>
          </p:txBody>
        </p:sp>
        <p:sp>
          <p:nvSpPr>
            <p:cNvPr id="219" name="Oval 218">
              <a:extLst>
                <a:ext uri="{FF2B5EF4-FFF2-40B4-BE49-F238E27FC236}">
                  <a16:creationId xmlns:a16="http://schemas.microsoft.com/office/drawing/2014/main" id="{EE4D3953-C902-8E05-0F30-AE0E615E5A14}"/>
                </a:ext>
              </a:extLst>
            </p:cNvPr>
            <p:cNvSpPr/>
            <p:nvPr/>
          </p:nvSpPr>
          <p:spPr>
            <a:xfrm>
              <a:off x="8759445" y="2452858"/>
              <a:ext cx="1123370" cy="1123368"/>
            </a:xfrm>
            <a:prstGeom prst="ellipse">
              <a:avLst/>
            </a:prstGeom>
            <a:solidFill>
              <a:srgbClr val="FFCCFF"/>
            </a:solidFill>
            <a:ln w="19050">
              <a:prstDash val="soli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20" name="TextBox 219">
              <a:extLst>
                <a:ext uri="{FF2B5EF4-FFF2-40B4-BE49-F238E27FC236}">
                  <a16:creationId xmlns:a16="http://schemas.microsoft.com/office/drawing/2014/main" id="{5435E161-59D8-ACAD-42C1-6F6D6C828EF0}"/>
                </a:ext>
              </a:extLst>
            </p:cNvPr>
            <p:cNvSpPr txBox="1"/>
            <p:nvPr/>
          </p:nvSpPr>
          <p:spPr>
            <a:xfrm>
              <a:off x="9051273" y="2739242"/>
              <a:ext cx="5511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i="1" dirty="0">
                  <a:latin typeface="Times New Roman" charset="0"/>
                  <a:ea typeface="Times New Roman" charset="0"/>
                  <a:cs typeface="Times New Roman" charset="0"/>
                </a:rPr>
                <a:t>o</a:t>
              </a:r>
              <a:r>
                <a:rPr lang="en-US" altLang="zh-TW" sz="2400" baseline="-25000" dirty="0">
                  <a:latin typeface="Times New Roman" charset="0"/>
                  <a:ea typeface="Times New Roman" charset="0"/>
                  <a:cs typeface="Times New Roman" charset="0"/>
                </a:rPr>
                <a:t>3</a:t>
              </a:r>
              <a:endParaRPr lang="en-US" sz="2400" baseline="-250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690BE904-D83A-D7AD-B6CA-D6B6220E9C26}"/>
                </a:ext>
              </a:extLst>
            </p:cNvPr>
            <p:cNvSpPr txBox="1"/>
            <p:nvPr/>
          </p:nvSpPr>
          <p:spPr>
            <a:xfrm>
              <a:off x="8485012" y="3114026"/>
              <a:ext cx="4848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i="1" dirty="0">
                  <a:latin typeface="Times New Roman" charset="0"/>
                  <a:ea typeface="Times New Roman" charset="0"/>
                  <a:cs typeface="Times New Roman" charset="0"/>
                </a:rPr>
                <a:t>d</a:t>
              </a:r>
              <a:r>
                <a:rPr lang="en-US" altLang="zh-TW" baseline="-25000" dirty="0">
                  <a:latin typeface="Times New Roman" charset="0"/>
                  <a:ea typeface="Times New Roman" charset="0"/>
                  <a:cs typeface="Times New Roman" charset="0"/>
                </a:rPr>
                <a:t>4</a:t>
              </a:r>
              <a:endParaRPr lang="en-US" baseline="-250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22" name="Oval 221">
              <a:extLst>
                <a:ext uri="{FF2B5EF4-FFF2-40B4-BE49-F238E27FC236}">
                  <a16:creationId xmlns:a16="http://schemas.microsoft.com/office/drawing/2014/main" id="{D9A09E6D-0DE4-98B7-CE2E-7B1E9E20CFD4}"/>
                </a:ext>
              </a:extLst>
            </p:cNvPr>
            <p:cNvSpPr/>
            <p:nvPr/>
          </p:nvSpPr>
          <p:spPr>
            <a:xfrm>
              <a:off x="3879476" y="3170723"/>
              <a:ext cx="190982" cy="190982"/>
            </a:xfrm>
            <a:prstGeom prst="ellipse">
              <a:avLst/>
            </a:prstGeom>
            <a:solidFill>
              <a:schemeClr val="bg1"/>
            </a:solidFill>
            <a:ln w="12700">
              <a:prstDash val="soli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23" name="Oval 222">
              <a:extLst>
                <a:ext uri="{FF2B5EF4-FFF2-40B4-BE49-F238E27FC236}">
                  <a16:creationId xmlns:a16="http://schemas.microsoft.com/office/drawing/2014/main" id="{132376A0-B85E-FE07-51BC-5C097758B33B}"/>
                </a:ext>
              </a:extLst>
            </p:cNvPr>
            <p:cNvSpPr/>
            <p:nvPr/>
          </p:nvSpPr>
          <p:spPr>
            <a:xfrm>
              <a:off x="4549294" y="3777837"/>
              <a:ext cx="789806" cy="789804"/>
            </a:xfrm>
            <a:prstGeom prst="ellipse">
              <a:avLst/>
            </a:prstGeom>
            <a:solidFill>
              <a:srgbClr val="FFCCFF"/>
            </a:solidFill>
            <a:ln w="19050">
              <a:prstDash val="soli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cxnSp>
          <p:nvCxnSpPr>
            <p:cNvPr id="224" name="Straight Arrow Connector 223">
              <a:extLst>
                <a:ext uri="{FF2B5EF4-FFF2-40B4-BE49-F238E27FC236}">
                  <a16:creationId xmlns:a16="http://schemas.microsoft.com/office/drawing/2014/main" id="{792E274B-6406-1AE7-51EF-D643405A300F}"/>
                </a:ext>
              </a:extLst>
            </p:cNvPr>
            <p:cNvCxnSpPr>
              <a:cxnSpLocks/>
            </p:cNvCxnSpPr>
            <p:nvPr/>
          </p:nvCxnSpPr>
          <p:spPr>
            <a:xfrm>
              <a:off x="5186985" y="1169233"/>
              <a:ext cx="0" cy="3477718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olid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6D8EB74C-965E-7E22-6CD6-5793110307D6}"/>
                </a:ext>
              </a:extLst>
            </p:cNvPr>
            <p:cNvSpPr/>
            <p:nvPr/>
          </p:nvSpPr>
          <p:spPr>
            <a:xfrm>
              <a:off x="5094149" y="3524554"/>
              <a:ext cx="190982" cy="190982"/>
            </a:xfrm>
            <a:prstGeom prst="ellipse">
              <a:avLst/>
            </a:prstGeom>
            <a:solidFill>
              <a:schemeClr val="bg1"/>
            </a:solidFill>
            <a:ln w="12700">
              <a:prstDash val="soli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A9EEC68F-1075-5DF2-40DC-4787FCAE5EE1}"/>
                </a:ext>
              </a:extLst>
            </p:cNvPr>
            <p:cNvSpPr/>
            <p:nvPr/>
          </p:nvSpPr>
          <p:spPr>
            <a:xfrm>
              <a:off x="6904462" y="4563779"/>
              <a:ext cx="190982" cy="190982"/>
            </a:xfrm>
            <a:prstGeom prst="ellipse">
              <a:avLst/>
            </a:prstGeom>
            <a:solidFill>
              <a:schemeClr val="bg1"/>
            </a:solidFill>
            <a:ln w="12700">
              <a:prstDash val="soli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27" name="TextBox 226">
              <a:extLst>
                <a:ext uri="{FF2B5EF4-FFF2-40B4-BE49-F238E27FC236}">
                  <a16:creationId xmlns:a16="http://schemas.microsoft.com/office/drawing/2014/main" id="{C2425DE6-9D53-6DCA-031E-222F43F3A607}"/>
                </a:ext>
              </a:extLst>
            </p:cNvPr>
            <p:cNvSpPr txBox="1"/>
            <p:nvPr/>
          </p:nvSpPr>
          <p:spPr>
            <a:xfrm>
              <a:off x="4672633" y="3865974"/>
              <a:ext cx="5511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i="1" dirty="0">
                  <a:latin typeface="Times New Roman" charset="0"/>
                  <a:ea typeface="Times New Roman" charset="0"/>
                  <a:cs typeface="Times New Roman" charset="0"/>
                </a:rPr>
                <a:t>o</a:t>
              </a:r>
              <a:r>
                <a:rPr lang="en-US" altLang="zh-TW" sz="2400" baseline="-25000" dirty="0">
                  <a:latin typeface="Times New Roman" charset="0"/>
                  <a:ea typeface="Times New Roman" charset="0"/>
                  <a:cs typeface="Times New Roman" charset="0"/>
                </a:rPr>
                <a:t>5</a:t>
              </a:r>
              <a:endParaRPr lang="en-US" sz="2400" baseline="-250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28" name="Oval 227">
              <a:extLst>
                <a:ext uri="{FF2B5EF4-FFF2-40B4-BE49-F238E27FC236}">
                  <a16:creationId xmlns:a16="http://schemas.microsoft.com/office/drawing/2014/main" id="{BC5AB613-23EC-6E18-6DF0-189C63586C59}"/>
                </a:ext>
              </a:extLst>
            </p:cNvPr>
            <p:cNvSpPr/>
            <p:nvPr/>
          </p:nvSpPr>
          <p:spPr>
            <a:xfrm>
              <a:off x="9540551" y="3666548"/>
              <a:ext cx="860566" cy="860564"/>
            </a:xfrm>
            <a:prstGeom prst="ellipse">
              <a:avLst/>
            </a:prstGeom>
            <a:solidFill>
              <a:srgbClr val="FFCCFF"/>
            </a:solidFill>
            <a:ln w="19050">
              <a:prstDash val="soli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29" name="TextBox 228">
              <a:extLst>
                <a:ext uri="{FF2B5EF4-FFF2-40B4-BE49-F238E27FC236}">
                  <a16:creationId xmlns:a16="http://schemas.microsoft.com/office/drawing/2014/main" id="{2AF7C1F5-0B81-487A-A925-1964BBBCAE57}"/>
                </a:ext>
              </a:extLst>
            </p:cNvPr>
            <p:cNvSpPr txBox="1"/>
            <p:nvPr/>
          </p:nvSpPr>
          <p:spPr>
            <a:xfrm>
              <a:off x="9552364" y="3734832"/>
              <a:ext cx="5511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i="1" dirty="0">
                  <a:latin typeface="Times New Roman" charset="0"/>
                  <a:ea typeface="Times New Roman" charset="0"/>
                  <a:cs typeface="Times New Roman" charset="0"/>
                </a:rPr>
                <a:t>o</a:t>
              </a:r>
              <a:r>
                <a:rPr lang="en-US" altLang="zh-TW" sz="2400" baseline="-25000" dirty="0">
                  <a:latin typeface="Times New Roman" charset="0"/>
                  <a:ea typeface="Times New Roman" charset="0"/>
                  <a:cs typeface="Times New Roman" charset="0"/>
                </a:rPr>
                <a:t>6</a:t>
              </a:r>
              <a:endParaRPr lang="en-US" sz="2400" baseline="-250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30" name="Oval 229">
              <a:extLst>
                <a:ext uri="{FF2B5EF4-FFF2-40B4-BE49-F238E27FC236}">
                  <a16:creationId xmlns:a16="http://schemas.microsoft.com/office/drawing/2014/main" id="{CE80E633-A1BE-8C1B-0364-C512C5CDCFD8}"/>
                </a:ext>
              </a:extLst>
            </p:cNvPr>
            <p:cNvSpPr/>
            <p:nvPr/>
          </p:nvSpPr>
          <p:spPr>
            <a:xfrm>
              <a:off x="10131533" y="1281857"/>
              <a:ext cx="540772" cy="540770"/>
            </a:xfrm>
            <a:prstGeom prst="ellipse">
              <a:avLst/>
            </a:prstGeom>
            <a:solidFill>
              <a:srgbClr val="FFCCFF"/>
            </a:solidFill>
            <a:ln w="19050">
              <a:prstDash val="soli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BBB651E6-E9DB-A62A-84E7-616475D30E4E}"/>
                </a:ext>
              </a:extLst>
            </p:cNvPr>
            <p:cNvSpPr txBox="1"/>
            <p:nvPr/>
          </p:nvSpPr>
          <p:spPr>
            <a:xfrm>
              <a:off x="10126334" y="1264631"/>
              <a:ext cx="55117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i="1" dirty="0">
                  <a:latin typeface="Times New Roman" charset="0"/>
                  <a:ea typeface="Times New Roman" charset="0"/>
                  <a:cs typeface="Times New Roman" charset="0"/>
                </a:rPr>
                <a:t>o</a:t>
              </a:r>
              <a:r>
                <a:rPr lang="en-US" altLang="zh-TW" sz="2400" baseline="-25000" dirty="0">
                  <a:latin typeface="Times New Roman" charset="0"/>
                  <a:ea typeface="Times New Roman" charset="0"/>
                  <a:cs typeface="Times New Roman" charset="0"/>
                </a:rPr>
                <a:t>4</a:t>
              </a:r>
              <a:endParaRPr lang="en-US" sz="2400" baseline="-250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cxnSp>
          <p:nvCxnSpPr>
            <p:cNvPr id="232" name="Straight Arrow Connector 231">
              <a:extLst>
                <a:ext uri="{FF2B5EF4-FFF2-40B4-BE49-F238E27FC236}">
                  <a16:creationId xmlns:a16="http://schemas.microsoft.com/office/drawing/2014/main" id="{0D14F107-434D-662F-9F7A-557C5963B997}"/>
                </a:ext>
              </a:extLst>
            </p:cNvPr>
            <p:cNvCxnSpPr>
              <a:cxnSpLocks/>
            </p:cNvCxnSpPr>
            <p:nvPr/>
          </p:nvCxnSpPr>
          <p:spPr>
            <a:xfrm>
              <a:off x="8566155" y="1169233"/>
              <a:ext cx="6287" cy="2445438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olid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C87203DF-C67D-76A3-823A-2EEAEA142DD2}"/>
                </a:ext>
              </a:extLst>
            </p:cNvPr>
            <p:cNvSpPr/>
            <p:nvPr/>
          </p:nvSpPr>
          <p:spPr>
            <a:xfrm>
              <a:off x="8477792" y="2908092"/>
              <a:ext cx="190982" cy="190982"/>
            </a:xfrm>
            <a:prstGeom prst="ellipse">
              <a:avLst/>
            </a:prstGeom>
            <a:solidFill>
              <a:schemeClr val="bg1"/>
            </a:solidFill>
            <a:ln w="12700">
              <a:prstDash val="soli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Times New Roman" charset="0"/>
                  <a:ea typeface="Times New Roman" charset="0"/>
                  <a:cs typeface="Times New Roman" charset="0"/>
                </a:rPr>
                <a:t>x</a:t>
              </a:r>
            </a:p>
          </p:txBody>
        </p:sp>
        <p:cxnSp>
          <p:nvCxnSpPr>
            <p:cNvPr id="234" name="Straight Arrow Connector 233">
              <a:extLst>
                <a:ext uri="{FF2B5EF4-FFF2-40B4-BE49-F238E27FC236}">
                  <a16:creationId xmlns:a16="http://schemas.microsoft.com/office/drawing/2014/main" id="{1120D5EE-0608-64AC-F56C-37C7505AA1BA}"/>
                </a:ext>
              </a:extLst>
            </p:cNvPr>
            <p:cNvCxnSpPr>
              <a:cxnSpLocks/>
            </p:cNvCxnSpPr>
            <p:nvPr/>
          </p:nvCxnSpPr>
          <p:spPr>
            <a:xfrm>
              <a:off x="7933759" y="3612876"/>
              <a:ext cx="64345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olid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Arrow Connector 234">
              <a:extLst>
                <a:ext uri="{FF2B5EF4-FFF2-40B4-BE49-F238E27FC236}">
                  <a16:creationId xmlns:a16="http://schemas.microsoft.com/office/drawing/2014/main" id="{A8ABD2EF-C644-AEAD-CD9E-B514E659A1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61943" y="4646951"/>
              <a:ext cx="269494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olid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Arrow Connector 235">
              <a:extLst>
                <a:ext uri="{FF2B5EF4-FFF2-40B4-BE49-F238E27FC236}">
                  <a16:creationId xmlns:a16="http://schemas.microsoft.com/office/drawing/2014/main" id="{EFB1CA1A-4031-6175-7139-1212D097F59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66251" y="3615102"/>
              <a:ext cx="269494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olid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7" name="Oval 236">
              <a:extLst>
                <a:ext uri="{FF2B5EF4-FFF2-40B4-BE49-F238E27FC236}">
                  <a16:creationId xmlns:a16="http://schemas.microsoft.com/office/drawing/2014/main" id="{D60C8D01-8085-A628-C95C-B3A985F05477}"/>
                </a:ext>
              </a:extLst>
            </p:cNvPr>
            <p:cNvSpPr/>
            <p:nvPr/>
          </p:nvSpPr>
          <p:spPr>
            <a:xfrm>
              <a:off x="8136535" y="3517385"/>
              <a:ext cx="190982" cy="190982"/>
            </a:xfrm>
            <a:prstGeom prst="ellipse">
              <a:avLst/>
            </a:prstGeom>
            <a:solidFill>
              <a:schemeClr val="bg1"/>
            </a:solidFill>
            <a:ln w="12700">
              <a:prstDash val="soli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cxnSp>
          <p:nvCxnSpPr>
            <p:cNvPr id="238" name="Straight Arrow Connector 237">
              <a:extLst>
                <a:ext uri="{FF2B5EF4-FFF2-40B4-BE49-F238E27FC236}">
                  <a16:creationId xmlns:a16="http://schemas.microsoft.com/office/drawing/2014/main" id="{C77F4E43-A23A-DBC4-AE3D-0B4737DB1802}"/>
                </a:ext>
              </a:extLst>
            </p:cNvPr>
            <p:cNvCxnSpPr>
              <a:cxnSpLocks/>
            </p:cNvCxnSpPr>
            <p:nvPr/>
          </p:nvCxnSpPr>
          <p:spPr>
            <a:xfrm>
              <a:off x="10137820" y="3605480"/>
              <a:ext cx="0" cy="1045442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olid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TextBox 238">
              <a:extLst>
                <a:ext uri="{FF2B5EF4-FFF2-40B4-BE49-F238E27FC236}">
                  <a16:creationId xmlns:a16="http://schemas.microsoft.com/office/drawing/2014/main" id="{51833AFD-E92A-9665-7105-977329E9BC62}"/>
                </a:ext>
              </a:extLst>
            </p:cNvPr>
            <p:cNvSpPr txBox="1"/>
            <p:nvPr/>
          </p:nvSpPr>
          <p:spPr>
            <a:xfrm>
              <a:off x="10426859" y="3706305"/>
              <a:ext cx="4732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i="1" dirty="0">
                  <a:latin typeface="Times New Roman" charset="0"/>
                  <a:ea typeface="Times New Roman" charset="0"/>
                  <a:cs typeface="Times New Roman" charset="0"/>
                </a:rPr>
                <a:t>v</a:t>
              </a:r>
              <a:r>
                <a:rPr lang="en-US" altLang="zh-TW" baseline="-25000" dirty="0">
                  <a:latin typeface="Times New Roman" charset="0"/>
                  <a:ea typeface="Times New Roman" charset="0"/>
                  <a:cs typeface="Times New Roman" charset="0"/>
                </a:rPr>
                <a:t>6</a:t>
              </a:r>
              <a:endParaRPr lang="en-US" baseline="-250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40" name="TextBox 239">
              <a:extLst>
                <a:ext uri="{FF2B5EF4-FFF2-40B4-BE49-F238E27FC236}">
                  <a16:creationId xmlns:a16="http://schemas.microsoft.com/office/drawing/2014/main" id="{9399B76F-0453-C497-DCC3-75575C536623}"/>
                </a:ext>
              </a:extLst>
            </p:cNvPr>
            <p:cNvSpPr txBox="1"/>
            <p:nvPr/>
          </p:nvSpPr>
          <p:spPr>
            <a:xfrm>
              <a:off x="10148815" y="4251838"/>
              <a:ext cx="4848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i="1" dirty="0">
                  <a:latin typeface="Times New Roman" charset="0"/>
                  <a:ea typeface="Times New Roman" charset="0"/>
                  <a:cs typeface="Times New Roman" charset="0"/>
                </a:rPr>
                <a:t>d</a:t>
              </a:r>
              <a:r>
                <a:rPr lang="en-US" altLang="zh-TW" baseline="-25000" dirty="0">
                  <a:latin typeface="Times New Roman" charset="0"/>
                  <a:ea typeface="Times New Roman" charset="0"/>
                  <a:cs typeface="Times New Roman" charset="0"/>
                </a:rPr>
                <a:t>6</a:t>
              </a:r>
              <a:endParaRPr lang="en-US" baseline="-250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C613FD41-AE01-79B9-6143-B29477A33B99}"/>
                </a:ext>
              </a:extLst>
            </p:cNvPr>
            <p:cNvSpPr/>
            <p:nvPr/>
          </p:nvSpPr>
          <p:spPr>
            <a:xfrm>
              <a:off x="10048312" y="4214305"/>
              <a:ext cx="190982" cy="190982"/>
            </a:xfrm>
            <a:prstGeom prst="ellipse">
              <a:avLst/>
            </a:prstGeom>
            <a:solidFill>
              <a:schemeClr val="bg1"/>
            </a:solidFill>
            <a:ln w="12700">
              <a:prstDash val="soli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Times New Roman" charset="0"/>
                  <a:ea typeface="Times New Roman" charset="0"/>
                  <a:cs typeface="Times New Roman" charset="0"/>
                </a:rPr>
                <a:t>x</a:t>
              </a:r>
            </a:p>
          </p:txBody>
        </p:sp>
      </p:grpSp>
      <p:sp>
        <p:nvSpPr>
          <p:cNvPr id="48" name="AutoShape 31">
            <a:extLst>
              <a:ext uri="{FF2B5EF4-FFF2-40B4-BE49-F238E27FC236}">
                <a16:creationId xmlns:a16="http://schemas.microsoft.com/office/drawing/2014/main" id="{715F7F64-0ACD-84F6-A32F-4ECA36BDDB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2273" y="430135"/>
            <a:ext cx="8694642" cy="1679070"/>
          </a:xfrm>
          <a:prstGeom prst="wedgeRoundRectCallout">
            <a:avLst>
              <a:gd name="adj1" fmla="val -28649"/>
              <a:gd name="adj2" fmla="val 77946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400" b="1" dirty="0"/>
              <a:t>Challenges:</a:t>
            </a:r>
            <a:r>
              <a:rPr lang="en-US" sz="2400" dirty="0"/>
              <a:t> </a:t>
            </a:r>
          </a:p>
          <a:p>
            <a:pPr marL="342900" indent="-342900">
              <a:buAutoNum type="arabicPeriod"/>
            </a:pPr>
            <a:r>
              <a:rPr lang="en-US" sz="2400" dirty="0"/>
              <a:t>Object locations are inaccurate</a:t>
            </a:r>
          </a:p>
          <a:p>
            <a:pPr marL="342900" indent="-342900">
              <a:buAutoNum type="arabicPeriod"/>
            </a:pPr>
            <a:r>
              <a:rPr lang="en-US" sz="2400" dirty="0"/>
              <a:t>Location updates are discrete (e.g., 5-10 seconds / update)</a:t>
            </a:r>
          </a:p>
          <a:p>
            <a:pPr marL="342900" indent="-342900">
              <a:buAutoNum type="arabicPeriod"/>
            </a:pPr>
            <a:r>
              <a:rPr lang="en-US" sz="2400" dirty="0"/>
              <a:t>Future movements are uncertain and unknown</a:t>
            </a:r>
          </a:p>
        </p:txBody>
      </p:sp>
    </p:spTree>
    <p:extLst>
      <p:ext uri="{BB962C8B-B14F-4D97-AF65-F5344CB8AC3E}">
        <p14:creationId xmlns:p14="http://schemas.microsoft.com/office/powerpoint/2010/main" val="423810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C99C11-C96D-5049-A80B-41F099333B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5809" y="1880354"/>
            <a:ext cx="7747483" cy="44075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D59899-9F96-68BB-3031-03836EA1E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 Uncertainty Regions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6999C-3CF5-9272-0694-07C1804F8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98CB0-1155-2B44-ABFC-24845536A01E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04C45F-F9B9-6740-8C1F-4396C2D961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644" y="1878047"/>
            <a:ext cx="7560298" cy="4446635"/>
          </a:xfrm>
          <a:prstGeom prst="rect">
            <a:avLst/>
          </a:prstGeom>
        </p:spPr>
      </p:pic>
      <p:sp>
        <p:nvSpPr>
          <p:cNvPr id="154" name="AutoShape 31">
            <a:extLst>
              <a:ext uri="{FF2B5EF4-FFF2-40B4-BE49-F238E27FC236}">
                <a16:creationId xmlns:a16="http://schemas.microsoft.com/office/drawing/2014/main" id="{C9A820EB-EC37-1B47-978C-6C33105652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586" y="5691705"/>
            <a:ext cx="4431329" cy="1000012"/>
          </a:xfrm>
          <a:prstGeom prst="wedgeRoundRectCallout">
            <a:avLst>
              <a:gd name="adj1" fmla="val -9887"/>
              <a:gd name="adj2" fmla="val -94243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400" dirty="0"/>
              <a:t>Analyze and define the object </a:t>
            </a:r>
            <a:r>
              <a:rPr lang="en-US" sz="2400" i="1" dirty="0"/>
              <a:t>uncertainty region </a:t>
            </a:r>
            <a:r>
              <a:rPr lang="en-US" sz="2400" dirty="0"/>
              <a:t>carefully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6BD38467-0BD5-F446-A360-3807676DAB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07224" y="144407"/>
            <a:ext cx="6943487" cy="2508856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10" name="AutoShape 31">
            <a:extLst>
              <a:ext uri="{FF2B5EF4-FFF2-40B4-BE49-F238E27FC236}">
                <a16:creationId xmlns:a16="http://schemas.microsoft.com/office/drawing/2014/main" id="{C7BF88C2-0F0C-3940-B152-4DB5DAAEC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7020" y="5400457"/>
            <a:ext cx="4919394" cy="1291260"/>
          </a:xfrm>
          <a:prstGeom prst="wedgeRoundRectCallout">
            <a:avLst>
              <a:gd name="adj1" fmla="val -33117"/>
              <a:gd name="adj2" fmla="val -72287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400" dirty="0"/>
              <a:t>Define and calculate the </a:t>
            </a:r>
            <a:r>
              <a:rPr lang="en-US" sz="2400" i="1" dirty="0"/>
              <a:t>expected indoor distance</a:t>
            </a:r>
            <a:r>
              <a:rPr lang="en-US" sz="2400" dirty="0"/>
              <a:t> between object pairs of different types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59ABF3-110B-9549-963E-AB37DCC3E7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5782" y="519157"/>
            <a:ext cx="3779519" cy="109119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55991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2F209-8C65-1D47-830A-CE31EB956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 Updating/Processing Module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3A16B-ED7E-5A4C-B16F-5E72523E65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Prune unpromising object pairs</a:t>
            </a:r>
          </a:p>
          <a:p>
            <a:pPr lvl="1"/>
            <a:r>
              <a:rPr lang="en-US" dirty="0"/>
              <a:t>Floor-based pruning</a:t>
            </a:r>
          </a:p>
          <a:p>
            <a:pPr lvl="1"/>
            <a:r>
              <a:rPr lang="en-US" dirty="0"/>
              <a:t>Topology-based pruning</a:t>
            </a:r>
          </a:p>
          <a:p>
            <a:pPr lvl="1"/>
            <a:r>
              <a:rPr lang="en-US" dirty="0"/>
              <a:t>Probability-based pruning</a:t>
            </a:r>
          </a:p>
          <a:p>
            <a:r>
              <a:rPr lang="en-US" dirty="0"/>
              <a:t>Query Update (QU)</a:t>
            </a:r>
          </a:p>
          <a:p>
            <a:pPr lvl="1"/>
            <a:r>
              <a:rPr lang="en-US" dirty="0"/>
              <a:t>Searches </a:t>
            </a:r>
            <a:r>
              <a:rPr lang="en-US" i="1" dirty="0"/>
              <a:t>pair-by-pair</a:t>
            </a:r>
            <a:endParaRPr lang="en-US" dirty="0"/>
          </a:p>
          <a:p>
            <a:r>
              <a:rPr lang="en-US" dirty="0"/>
              <a:t>Batch Processing (BP)</a:t>
            </a:r>
          </a:p>
          <a:p>
            <a:pPr lvl="1"/>
            <a:r>
              <a:rPr lang="en-US" dirty="0"/>
              <a:t>Groups nearby objects into one large group</a:t>
            </a:r>
          </a:p>
          <a:p>
            <a:pPr lvl="1"/>
            <a:r>
              <a:rPr lang="en-US" dirty="0"/>
              <a:t>Updates distances between objects within and outside the group in one pass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AD4759-5767-FB41-A779-061845C42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98CB0-1155-2B44-ABFC-24845536A01E}" type="slidenum">
              <a:rPr lang="en-US" smtClean="0"/>
              <a:t>9</a:t>
            </a:fld>
            <a:endParaRPr lang="en-US"/>
          </a:p>
        </p:txBody>
      </p:sp>
      <p:sp>
        <p:nvSpPr>
          <p:cNvPr id="5" name="AutoShape 31">
            <a:extLst>
              <a:ext uri="{FF2B5EF4-FFF2-40B4-BE49-F238E27FC236}">
                <a16:creationId xmlns:a16="http://schemas.microsoft.com/office/drawing/2014/main" id="{4A70E145-9869-6642-B836-59C5CCEFB6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9943" y="2671898"/>
            <a:ext cx="4590587" cy="1000216"/>
          </a:xfrm>
          <a:prstGeom prst="wedgeRoundRectCallout">
            <a:avLst>
              <a:gd name="adj1" fmla="val -65949"/>
              <a:gd name="adj2" fmla="val -26283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400" dirty="0"/>
              <a:t>Utilize the object types to provide tighter distance bounds</a:t>
            </a:r>
          </a:p>
        </p:txBody>
      </p:sp>
    </p:spTree>
    <p:extLst>
      <p:ext uri="{BB962C8B-B14F-4D97-AF65-F5344CB8AC3E}">
        <p14:creationId xmlns:p14="http://schemas.microsoft.com/office/powerpoint/2010/main" val="45192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e1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新細明體"/>
        <a:cs typeface="新細明體"/>
      </a:majorFont>
      <a:minorFont>
        <a:latin typeface="Tahoma"/>
        <a:ea typeface="新細明體"/>
        <a:cs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新細明體" charset="0"/>
            <a:cs typeface="新細明體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新細明體" charset="0"/>
            <a:cs typeface="新細明體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1" id="{7DA6F0B8-FB06-BC48-8178-3C7AD870BA77}" vid="{AE78CEBD-5184-324E-999B-4FEB6C03F2C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50699</TotalTime>
  <Words>702</Words>
  <Application>Microsoft Macintosh PowerPoint</Application>
  <PresentationFormat>Widescreen</PresentationFormat>
  <Paragraphs>184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Tahoma</vt:lpstr>
      <vt:lpstr>Times New Roman</vt:lpstr>
      <vt:lpstr>Wingdings</vt:lpstr>
      <vt:lpstr>Theme1</vt:lpstr>
      <vt:lpstr>Continuous Social Distance Monitoring in Indoor Space</vt:lpstr>
      <vt:lpstr>Introduction</vt:lpstr>
      <vt:lpstr>Introduction</vt:lpstr>
      <vt:lpstr>Problem Definition</vt:lpstr>
      <vt:lpstr>Related Work</vt:lpstr>
      <vt:lpstr>Framework for SDM</vt:lpstr>
      <vt:lpstr>Object Uncertainty Regions</vt:lpstr>
      <vt:lpstr>Object Uncertainty Regions</vt:lpstr>
      <vt:lpstr>Query Updating/Processing Module</vt:lpstr>
      <vt:lpstr>Experiment Setup</vt:lpstr>
      <vt:lpstr>Experiment Result on Synthetic Data</vt:lpstr>
      <vt:lpstr>Experiment</vt:lpstr>
      <vt:lpstr>Experiment Result on Real Data</vt:lpstr>
      <vt:lpstr>Conclusion</vt:lpstr>
      <vt:lpstr>Q &amp; 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Spatial Keyword Queries</dc:title>
  <dc:creator>Microsoft Office User</dc:creator>
  <cp:lastModifiedBy>Harry Kai-Ho Chan</cp:lastModifiedBy>
  <cp:revision>1077</cp:revision>
  <cp:lastPrinted>2021-08-16T10:01:54Z</cp:lastPrinted>
  <dcterms:created xsi:type="dcterms:W3CDTF">2017-07-15T07:19:06Z</dcterms:created>
  <dcterms:modified xsi:type="dcterms:W3CDTF">2022-09-06T16:04:34Z</dcterms:modified>
</cp:coreProperties>
</file>